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263" r:id="rId2"/>
    <p:sldId id="288" r:id="rId3"/>
    <p:sldId id="335" r:id="rId4"/>
    <p:sldId id="345" r:id="rId5"/>
    <p:sldId id="339" r:id="rId6"/>
    <p:sldId id="342" r:id="rId7"/>
    <p:sldId id="343" r:id="rId8"/>
    <p:sldId id="340" r:id="rId9"/>
    <p:sldId id="341" r:id="rId10"/>
    <p:sldId id="318" r:id="rId11"/>
    <p:sldId id="348" r:id="rId12"/>
    <p:sldId id="346" r:id="rId13"/>
    <p:sldId id="321" r:id="rId14"/>
    <p:sldId id="323" r:id="rId15"/>
    <p:sldId id="329" r:id="rId16"/>
    <p:sldId id="330" r:id="rId17"/>
    <p:sldId id="325" r:id="rId18"/>
    <p:sldId id="319" r:id="rId19"/>
    <p:sldId id="354" r:id="rId20"/>
    <p:sldId id="338" r:id="rId21"/>
    <p:sldId id="290" r:id="rId22"/>
    <p:sldId id="291" r:id="rId23"/>
    <p:sldId id="297" r:id="rId24"/>
    <p:sldId id="298" r:id="rId25"/>
    <p:sldId id="299" r:id="rId26"/>
    <p:sldId id="303" r:id="rId27"/>
    <p:sldId id="307" r:id="rId28"/>
    <p:sldId id="337" r:id="rId29"/>
    <p:sldId id="350" r:id="rId30"/>
    <p:sldId id="353" r:id="rId31"/>
    <p:sldId id="349" r:id="rId32"/>
    <p:sldId id="355" r:id="rId33"/>
    <p:sldId id="3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7" autoAdjust="0"/>
    <p:restoredTop sz="71346" autoAdjust="0"/>
  </p:normalViewPr>
  <p:slideViewPr>
    <p:cSldViewPr snapToGrid="0">
      <p:cViewPr varScale="1">
        <p:scale>
          <a:sx n="81" d="100"/>
          <a:sy n="81" d="100"/>
        </p:scale>
        <p:origin x="660" y="84"/>
      </p:cViewPr>
      <p:guideLst/>
    </p:cSldViewPr>
  </p:slideViewPr>
  <p:notesTextViewPr>
    <p:cViewPr>
      <p:scale>
        <a:sx n="1" d="1"/>
        <a:sy n="1" d="1"/>
      </p:scale>
      <p:origin x="0" y="0"/>
    </p:cViewPr>
  </p:notesTextViewPr>
  <p:notesViewPr>
    <p:cSldViewPr snapToGrid="0">
      <p:cViewPr varScale="1">
        <p:scale>
          <a:sx n="65" d="100"/>
          <a:sy n="65" d="100"/>
        </p:scale>
        <p:origin x="3150"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80EB05-80E2-4402-B903-AF7FAB27BDF3}" type="datetimeFigureOut">
              <a:rPr lang="en-US" smtClean="0"/>
              <a:t>3/22/2025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BB6178-38CE-400B-8C1F-59944D888486}" type="slidenum">
              <a:rPr lang="en-US" smtClean="0"/>
              <a:t>‹#›</a:t>
            </a:fld>
            <a:endParaRPr lang="en-US"/>
          </a:p>
        </p:txBody>
      </p:sp>
    </p:spTree>
    <p:extLst>
      <p:ext uri="{BB962C8B-B14F-4D97-AF65-F5344CB8AC3E}">
        <p14:creationId xmlns:p14="http://schemas.microsoft.com/office/powerpoint/2010/main" val="403679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E6849-397A-4A94-9AF1-9F732167AF79}" type="datetimeFigureOut">
              <a:rPr lang="en-US" smtClean="0"/>
              <a:t>3/22/2025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043FA-11CB-4445-9277-9DE92176699E}" type="slidenum">
              <a:rPr lang="en-US" smtClean="0"/>
              <a:t>‹#›</a:t>
            </a:fld>
            <a:endParaRPr lang="en-US"/>
          </a:p>
        </p:txBody>
      </p:sp>
    </p:spTree>
    <p:extLst>
      <p:ext uri="{BB962C8B-B14F-4D97-AF65-F5344CB8AC3E}">
        <p14:creationId xmlns:p14="http://schemas.microsoft.com/office/powerpoint/2010/main" val="158159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rxiv.org/abs/1806.0396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doi.org/10.1001/jama.2017.14585"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mc.ncbi.nlm.nih.gov/articles/PMC6913386/#g002"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pmc.ncbi.nlm.nih.gov/articles/PMC6913386/#r27" TargetMode="External"/><Relationship Id="rId5" Type="http://schemas.openxmlformats.org/officeDocument/2006/relationships/hyperlink" Target="https://pmc.ncbi.nlm.nih.gov/articles/PMC6913386/#g003" TargetMode="External"/><Relationship Id="rId4" Type="http://schemas.openxmlformats.org/officeDocument/2006/relationships/hyperlink" Target="https://pmc.ncbi.nlm.nih.gov/articles/PMC6913386/#r26"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github.com/MedMNIST/MedMNIST/blob/main/on_medmnist_plus.m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datasets/tolgadincer/labeled-chest-xray-images"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cell.com/cell/fulltext/S0092-8674(18)30154-5?_returnURL=https://linkinghub.elsevier.com/retrieve/pii/S0092867418301545?showall%3Dtrue#fig6"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Alzheimers Disease</a:t>
            </a:r>
          </a:p>
          <a:p>
            <a:r>
              <a:rPr lang="en-US" dirty="0" smtClean="0"/>
              <a:t>Autism Spectrum Disorder</a:t>
            </a:r>
          </a:p>
          <a:p>
            <a:r>
              <a:rPr lang="en-US" dirty="0" smtClean="0"/>
              <a:t>IntraCeberal</a:t>
            </a:r>
            <a:r>
              <a:rPr lang="en-US" baseline="0" dirty="0" smtClean="0"/>
              <a:t> Hemorrhage</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a:t>
            </a:fld>
            <a:endParaRPr lang="en-US"/>
          </a:p>
        </p:txBody>
      </p:sp>
    </p:spTree>
    <p:extLst>
      <p:ext uri="{BB962C8B-B14F-4D97-AF65-F5344CB8AC3E}">
        <p14:creationId xmlns:p14="http://schemas.microsoft.com/office/powerpoint/2010/main" val="251834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Pneumonia dataset has officially 2 labels but PNEUMONIA</a:t>
            </a:r>
            <a:r>
              <a:rPr lang="en-US" baseline="0" dirty="0" smtClean="0"/>
              <a:t> have VIRUS or BACTERIA in name so can classify based on disease</a:t>
            </a:r>
          </a:p>
          <a:p>
            <a:r>
              <a:rPr lang="en-US" dirty="0" smtClean="0"/>
              <a:t>create first based on test and train using make_imagenet_style.py</a:t>
            </a:r>
            <a:r>
              <a:rPr lang="en-US" baseline="0" dirty="0" smtClean="0"/>
              <a:t> then combine </a:t>
            </a:r>
          </a:p>
          <a:p>
            <a:r>
              <a:rPr lang="en-US" baseline="0" dirty="0" smtClean="0"/>
              <a:t>Shanghai OCT has similar style as Chest X-Ray</a:t>
            </a:r>
          </a:p>
          <a:p>
            <a:endParaRPr lang="en-US" baseline="0" dirty="0" smtClean="0"/>
          </a:p>
          <a:p>
            <a:r>
              <a:rPr lang="en-US" baseline="0" dirty="0" smtClean="0"/>
              <a:t>MHIST has annotations.csv with information including agreement</a:t>
            </a:r>
          </a:p>
          <a:p>
            <a:r>
              <a:rPr lang="en-US" baseline="0" dirty="0" smtClean="0"/>
              <a:t>Similarly IDRID has a file with multiple annotations</a:t>
            </a:r>
          </a:p>
          <a:p>
            <a:endParaRPr lang="en-US" baseline="0" dirty="0" smtClean="0"/>
          </a:p>
          <a:p>
            <a:r>
              <a:rPr lang="en-US" baseline="0" smtClean="0"/>
              <a:t>PatchCamelyon load directly similar to cifar</a:t>
            </a:r>
            <a:endParaRPr lang="en-US" dirty="0" smtClean="0"/>
          </a:p>
        </p:txBody>
      </p:sp>
      <p:sp>
        <p:nvSpPr>
          <p:cNvPr id="4" name="Slide Number Placeholder 3"/>
          <p:cNvSpPr>
            <a:spLocks noGrp="1"/>
          </p:cNvSpPr>
          <p:nvPr>
            <p:ph type="sldNum" sz="quarter" idx="10"/>
          </p:nvPr>
        </p:nvSpPr>
        <p:spPr/>
        <p:txBody>
          <a:bodyPr/>
          <a:lstStyle/>
          <a:p>
            <a:fld id="{1E2043FA-11CB-4445-9277-9DE92176699E}" type="slidenum">
              <a:rPr lang="en-US" smtClean="0"/>
              <a:t>12</a:t>
            </a:fld>
            <a:endParaRPr lang="en-US"/>
          </a:p>
        </p:txBody>
      </p:sp>
    </p:spTree>
    <p:extLst>
      <p:ext uri="{BB962C8B-B14F-4D97-AF65-F5344CB8AC3E}">
        <p14:creationId xmlns:p14="http://schemas.microsoft.com/office/powerpoint/2010/main" val="3189780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wget -O iciar2018_bach.zip https://zenodo.org/records/3632035/files/ICIAR2018_BACH_Challenge.zip?download=1</a:t>
            </a:r>
            <a:endParaRPr lang="en-US" dirty="0" smtClean="0"/>
          </a:p>
          <a:p>
            <a:endParaRPr lang="en-US" dirty="0" smtClean="0"/>
          </a:p>
          <a:p>
            <a:r>
              <a:rPr lang="en-US" dirty="0" smtClean="0"/>
              <a:t>BACH Dataset : Grand Challenge on Breast Cancer Histology</a:t>
            </a:r>
          </a:p>
          <a:p>
            <a:r>
              <a:rPr lang="en-US" dirty="0" smtClean="0"/>
              <a:t>Normal: 100</a:t>
            </a:r>
          </a:p>
          <a:p>
            <a:r>
              <a:rPr lang="en-US" dirty="0" smtClean="0"/>
              <a:t>Benign: 100</a:t>
            </a:r>
          </a:p>
          <a:p>
            <a:r>
              <a:rPr lang="en-US" dirty="0" smtClean="0"/>
              <a:t>in situ carcinoma: 100</a:t>
            </a:r>
          </a:p>
          <a:p>
            <a:r>
              <a:rPr lang="en-US" dirty="0" smtClean="0"/>
              <a:t>Invasive carcinoma: 100</a:t>
            </a:r>
          </a:p>
          <a:p>
            <a:r>
              <a:rPr lang="en-US" dirty="0" smtClean="0"/>
              <a:t>(*) Aresta, Guilherme, et al. "BACH: Grand challenge on breast cancer histology images." Medical image analysis (2019).</a:t>
            </a:r>
          </a:p>
          <a:p>
            <a:r>
              <a:rPr lang="en-US" dirty="0" smtClean="0"/>
              <a:t>(*) Araújo, Teresa, et al. "Classification of breast cancer histology images using convolutional neural networks." PloS one 12.6 (2017): e0177544.</a:t>
            </a:r>
          </a:p>
          <a:p>
            <a:r>
              <a:rPr lang="en-US" dirty="0" smtClean="0"/>
              <a:t>(*) Fondón, Irene, et al. "Automatic classification of tissue malignancy for breast carcinoma diagnosis." Computers in biology and medicine 96 (2018): 41-51.</a:t>
            </a:r>
          </a:p>
          <a:p>
            <a:r>
              <a:rPr lang="en-US" dirty="0" smtClean="0"/>
              <a:t>https://zenodo.org/records/3632035</a:t>
            </a:r>
          </a:p>
          <a:p>
            <a:r>
              <a:rPr lang="en-US" dirty="0" smtClean="0"/>
              <a:t>https://zenodo.org/records/3632035/files/ICIAR2018_BACH_Challenge.zip?download=1</a:t>
            </a:r>
          </a:p>
          <a:p>
            <a:r>
              <a:rPr lang="en-US" dirty="0" smtClean="0"/>
              <a:t>https://iciar2018-challenge.grand-challenge.org/Dataset/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13</a:t>
            </a:fld>
            <a:endParaRPr lang="en-US"/>
          </a:p>
        </p:txBody>
      </p:sp>
    </p:spTree>
    <p:extLst>
      <p:ext uri="{BB962C8B-B14F-4D97-AF65-F5344CB8AC3E}">
        <p14:creationId xmlns:p14="http://schemas.microsoft.com/office/powerpoint/2010/main" val="490156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wget -O LC25k.zip https://huggingface.co/datasets/NYCU-PCSxNTHU-MIS/LC25k/resolve/main/LC25000.zip?download=true</a:t>
            </a:r>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endParaRPr lang="en-US" dirty="0" smtClean="0"/>
          </a:p>
          <a:p>
            <a:r>
              <a:rPr lang="en-US" dirty="0" smtClean="0"/>
              <a:t>Borkowski AA, Bui MM, Thomas LB, Wilson CP, DeLand LA, Mastorides SM. Lung and Colon Cancer Histopathological Image Dataset (LC25000). arXiv:1912.12142v1 [eess.IV], 2019</a:t>
            </a:r>
          </a:p>
          <a:p>
            <a:r>
              <a:rPr lang="en-US" dirty="0" smtClean="0"/>
              <a:t>https://academictorrents.com/details/7a638ed187a6180fd6e464b3666a6ea0499af4af</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14</a:t>
            </a:fld>
            <a:endParaRPr lang="en-US"/>
          </a:p>
        </p:txBody>
      </p:sp>
    </p:spTree>
    <p:extLst>
      <p:ext uri="{BB962C8B-B14F-4D97-AF65-F5344CB8AC3E}">
        <p14:creationId xmlns:p14="http://schemas.microsoft.com/office/powerpoint/2010/main" val="2497738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git clone </a:t>
            </a:r>
            <a:r>
              <a:rPr lang="en-US" sz="1200" b="0" kern="1200" dirty="0" smtClean="0">
                <a:solidFill>
                  <a:schemeClr val="tx1"/>
                </a:solidFill>
                <a:effectLst/>
                <a:latin typeface="+mn-lt"/>
                <a:ea typeface="+mn-ea"/>
                <a:cs typeface="+mn-cs"/>
              </a:rPr>
              <a:t>git@github.com:animgoeth/LubLung.git</a:t>
            </a:r>
          </a:p>
          <a:p>
            <a:r>
              <a:rPr lang="en-US" sz="1200" b="0" kern="1200" dirty="0" smtClean="0">
                <a:solidFill>
                  <a:schemeClr val="tx1"/>
                </a:solidFill>
                <a:effectLst/>
                <a:latin typeface="+mn-lt"/>
                <a:ea typeface="+mn-ea"/>
                <a:cs typeface="+mn-cs"/>
              </a:rPr>
              <a:t>cd</a:t>
            </a:r>
            <a:r>
              <a:rPr lang="en-US" sz="1200" b="0" kern="1200" baseline="0" dirty="0" smtClean="0">
                <a:solidFill>
                  <a:schemeClr val="tx1"/>
                </a:solidFill>
                <a:effectLst/>
                <a:latin typeface="+mn-lt"/>
                <a:ea typeface="+mn-ea"/>
                <a:cs typeface="+mn-cs"/>
              </a:rPr>
              <a:t> LubLung</a:t>
            </a:r>
            <a:endParaRPr lang="en-US" sz="1200" b="0" kern="120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cat *.zip.* &gt; lublung.zip</a:t>
            </a:r>
          </a:p>
          <a:p>
            <a:r>
              <a:rPr lang="en-US" sz="1200" b="0" kern="1200" dirty="0" smtClean="0">
                <a:solidFill>
                  <a:schemeClr val="tx1"/>
                </a:solidFill>
                <a:effectLst/>
                <a:latin typeface="+mn-lt"/>
                <a:ea typeface="+mn-ea"/>
                <a:cs typeface="+mn-cs"/>
              </a:rPr>
              <a:t>unzip lublung.zip</a:t>
            </a:r>
          </a:p>
          <a:p>
            <a:endParaRPr lang="en-US" dirty="0" smtClean="0"/>
          </a:p>
          <a:p>
            <a:endParaRPr lang="en-US" dirty="0" smtClean="0"/>
          </a:p>
          <a:p>
            <a:r>
              <a:rPr lang="en-US" dirty="0" smtClean="0"/>
              <a:t>Deep learning-based tumor microenvironment segmentation is predictive of tumor mutations and patient survival in non-small-cell lung cancer</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15</a:t>
            </a:fld>
            <a:endParaRPr lang="en-US"/>
          </a:p>
        </p:txBody>
      </p:sp>
    </p:spTree>
    <p:extLst>
      <p:ext uri="{BB962C8B-B14F-4D97-AF65-F5344CB8AC3E}">
        <p14:creationId xmlns:p14="http://schemas.microsoft.com/office/powerpoint/2010/main" val="1880899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https://github.com/basveeling/pcam?tab=readme-ov-file</a:t>
            </a:r>
          </a:p>
          <a:p>
            <a:r>
              <a:rPr lang="en-US" dirty="0" smtClean="0"/>
              <a:t>https://zenodo.org/records/2546921</a:t>
            </a:r>
          </a:p>
          <a:p>
            <a:r>
              <a:rPr lang="en-US" dirty="0" smtClean="0"/>
              <a:t>https://drive.google.com/drive/folders/1gHou49cA1s5vua2V5L98Lt8TiWA3FrKB</a:t>
            </a:r>
          </a:p>
          <a:p>
            <a:endParaRPr lang="en-US" dirty="0" smtClean="0"/>
          </a:p>
          <a:p>
            <a:r>
              <a:rPr lang="en-US" sz="1200" b="1" i="0" kern="1200" dirty="0" smtClean="0">
                <a:solidFill>
                  <a:schemeClr val="tx1"/>
                </a:solidFill>
                <a:effectLst/>
                <a:latin typeface="+mn-lt"/>
                <a:ea typeface="+mn-ea"/>
                <a:cs typeface="+mn-cs"/>
              </a:rPr>
              <a:t>[1] B. S. Veeling, J. Linmans, J. Winkens, T. Cohen, M. Welling. "Rotation Equivariant CNNs for Digital Pathology". </a:t>
            </a:r>
            <a:r>
              <a:rPr lang="en-US" sz="1200" b="1" i="0" u="sng" kern="1200" dirty="0" smtClean="0">
                <a:solidFill>
                  <a:schemeClr val="tx1"/>
                </a:solidFill>
                <a:effectLst/>
                <a:latin typeface="+mn-lt"/>
                <a:ea typeface="+mn-ea"/>
                <a:cs typeface="+mn-cs"/>
                <a:hlinkClick r:id="rId3"/>
              </a:rPr>
              <a:t>arXiv:1806.03962</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citation of the original Camelyon16 dataset paper is appreciated as well:</a:t>
            </a:r>
          </a:p>
          <a:p>
            <a:r>
              <a:rPr lang="en-US" sz="1200" b="1" i="0" kern="1200" dirty="0" smtClean="0">
                <a:solidFill>
                  <a:schemeClr val="tx1"/>
                </a:solidFill>
                <a:effectLst/>
                <a:latin typeface="+mn-lt"/>
                <a:ea typeface="+mn-ea"/>
                <a:cs typeface="+mn-cs"/>
              </a:rPr>
              <a:t>[2] Ehteshami Bejnordi et al. Diagnostic Assessment of Deep Learning Algorithms for Detection of Lymph Node Metastases in Women With Breast Cancer. JAMA: The Journal of the American Medical Association, 318(22), 2199–2210. </a:t>
            </a:r>
            <a:r>
              <a:rPr lang="en-US" sz="1200" b="1" i="0" u="sng" kern="1200" dirty="0" smtClean="0">
                <a:solidFill>
                  <a:schemeClr val="tx1"/>
                </a:solidFill>
                <a:effectLst/>
                <a:latin typeface="+mn-lt"/>
                <a:ea typeface="+mn-ea"/>
                <a:cs typeface="+mn-cs"/>
                <a:hlinkClick r:id="rId4"/>
              </a:rPr>
              <a:t>doi:jama.2017.14585</a:t>
            </a:r>
            <a:endParaRPr lang="en-US" sz="1200" b="0" i="0" kern="1200" dirty="0" smtClean="0">
              <a:solidFill>
                <a:schemeClr val="tx1"/>
              </a:solidFill>
              <a:effectLst/>
              <a:latin typeface="+mn-lt"/>
              <a:ea typeface="+mn-ea"/>
              <a:cs typeface="+mn-cs"/>
            </a:endParaRPr>
          </a:p>
          <a:p>
            <a:endParaRPr lang="en-US" dirty="0" smtClean="0"/>
          </a:p>
          <a:p>
            <a:r>
              <a:rPr lang="en-US" dirty="0" smtClean="0"/>
              <a:t>import gdown</a:t>
            </a:r>
          </a:p>
          <a:p>
            <a:endParaRPr lang="en-US" dirty="0" smtClean="0"/>
          </a:p>
          <a:p>
            <a:endParaRPr lang="en-US" dirty="0" smtClean="0"/>
          </a:p>
          <a:p>
            <a:r>
              <a:rPr lang="en-US" dirty="0" smtClean="0"/>
              <a:t>def main():</a:t>
            </a:r>
          </a:p>
          <a:p>
            <a:r>
              <a:rPr lang="en-US" dirty="0" smtClean="0"/>
              <a:t>    gdown.download(</a:t>
            </a:r>
          </a:p>
          <a:p>
            <a:r>
              <a:rPr lang="en-US" dirty="0" smtClean="0"/>
              <a:t>        id='1qV65ZqZvWzuIVthK8eVDhIwrbnsJdbg_',</a:t>
            </a:r>
          </a:p>
          <a:p>
            <a:r>
              <a:rPr lang="en-US" dirty="0" smtClean="0"/>
              <a:t>        output='./camelyonpatch_level_2_split_test_x.h5.gz', quiet=False</a:t>
            </a:r>
          </a:p>
          <a:p>
            <a:r>
              <a:rPr lang="en-US" dirty="0" smtClean="0"/>
              <a:t>    )</a:t>
            </a:r>
          </a:p>
          <a:p>
            <a:r>
              <a:rPr lang="en-US" dirty="0" smtClean="0"/>
              <a:t>    gdown.download(</a:t>
            </a:r>
          </a:p>
          <a:p>
            <a:r>
              <a:rPr lang="en-US" dirty="0" smtClean="0"/>
              <a:t>        id='17BHrSrwWKjYsOgTMmoqrIjDy6Fa2o_gP',</a:t>
            </a:r>
          </a:p>
          <a:p>
            <a:r>
              <a:rPr lang="en-US" dirty="0" smtClean="0"/>
              <a:t>        output='./camelyonpatch_level_2_split_test_y.h5.gz', quiet=False</a:t>
            </a:r>
          </a:p>
          <a:p>
            <a:r>
              <a:rPr lang="en-US" dirty="0" smtClean="0"/>
              <a:t>    )</a:t>
            </a:r>
          </a:p>
          <a:p>
            <a:endParaRPr lang="en-US" dirty="0" smtClean="0"/>
          </a:p>
          <a:p>
            <a:r>
              <a:rPr lang="en-US" dirty="0" smtClean="0"/>
              <a:t>    gdown.download(</a:t>
            </a:r>
          </a:p>
          <a:p>
            <a:r>
              <a:rPr lang="en-US" dirty="0" smtClean="0"/>
              <a:t>        id='1hgshYGWK8V-eGRy8LToWJJgDU_rXWVJ3',</a:t>
            </a:r>
          </a:p>
          <a:p>
            <a:r>
              <a:rPr lang="en-US" dirty="0" smtClean="0"/>
              <a:t>        output='./camelyonpatch_level_2_split_valid_x.h5.gz', quiet=False</a:t>
            </a:r>
          </a:p>
          <a:p>
            <a:r>
              <a:rPr lang="en-US" dirty="0" smtClean="0"/>
              <a:t>    )</a:t>
            </a:r>
          </a:p>
          <a:p>
            <a:r>
              <a:rPr lang="en-US" dirty="0" smtClean="0"/>
              <a:t>    gdown.download(</a:t>
            </a:r>
          </a:p>
          <a:p>
            <a:r>
              <a:rPr lang="en-US" dirty="0" smtClean="0"/>
              <a:t>        id='1bH8ZRbhSVAhScTS0p9-ZzGnX91cHT3uO',</a:t>
            </a:r>
          </a:p>
          <a:p>
            <a:r>
              <a:rPr lang="en-US" dirty="0" smtClean="0"/>
              <a:t>        output='./camelyonpatch_level_2_split_valid_y.h5.gz', quiet=False</a:t>
            </a:r>
          </a:p>
          <a:p>
            <a:r>
              <a:rPr lang="en-US" dirty="0" smtClean="0"/>
              <a:t>    )</a:t>
            </a:r>
          </a:p>
          <a:p>
            <a:endParaRPr lang="en-US" dirty="0" smtClean="0"/>
          </a:p>
          <a:p>
            <a:r>
              <a:rPr lang="en-US" dirty="0" smtClean="0"/>
              <a:t>    gdown.download(</a:t>
            </a:r>
          </a:p>
          <a:p>
            <a:r>
              <a:rPr lang="en-US" dirty="0" smtClean="0"/>
              <a:t>        id='1Ka0XfEMiwgCYPdTI-vv6eUElOBnKFKQ2',</a:t>
            </a:r>
          </a:p>
          <a:p>
            <a:r>
              <a:rPr lang="en-US" dirty="0" smtClean="0"/>
              <a:t>        output='./camelyonpatch_level_2_split_train_x.h5.gz', quiet=False</a:t>
            </a:r>
          </a:p>
          <a:p>
            <a:r>
              <a:rPr lang="en-US" dirty="0" smtClean="0"/>
              <a:t>    )</a:t>
            </a:r>
          </a:p>
          <a:p>
            <a:r>
              <a:rPr lang="en-US" dirty="0" smtClean="0"/>
              <a:t>    gdown.download(</a:t>
            </a:r>
          </a:p>
          <a:p>
            <a:r>
              <a:rPr lang="en-US" dirty="0" smtClean="0"/>
              <a:t>        id='1269yhu3pZDP8UYFQs-NYs3FPwuK-nGSG',</a:t>
            </a:r>
          </a:p>
          <a:p>
            <a:r>
              <a:rPr lang="en-US" dirty="0" smtClean="0"/>
              <a:t>        output='./camelyonpatch_level_2_split_train_y.h5.gz', quiet=False</a:t>
            </a:r>
          </a:p>
          <a:p>
            <a:r>
              <a:rPr lang="en-US" dirty="0" smtClean="0"/>
              <a:t>    )</a:t>
            </a:r>
          </a:p>
          <a:p>
            <a:endParaRPr lang="en-US" dirty="0" smtClean="0"/>
          </a:p>
          <a:p>
            <a:r>
              <a:rPr lang="en-US" dirty="0" smtClean="0"/>
              <a:t>    return 0</a:t>
            </a:r>
          </a:p>
          <a:p>
            <a:endParaRPr lang="en-US" dirty="0" smtClean="0"/>
          </a:p>
          <a:p>
            <a:endParaRPr lang="en-US" dirty="0" smtClean="0"/>
          </a:p>
          <a:p>
            <a:r>
              <a:rPr lang="en-US" dirty="0" smtClean="0"/>
              <a:t>if __name__ == '__main__':</a:t>
            </a:r>
          </a:p>
          <a:p>
            <a:r>
              <a:rPr lang="en-US" dirty="0" smtClean="0"/>
              <a:t>    main()</a:t>
            </a:r>
          </a:p>
          <a:p>
            <a:endParaRPr lang="en-US" dirty="0" smtClean="0"/>
          </a:p>
          <a:p>
            <a:endParaRPr lang="en-US" dirty="0" smtClean="0"/>
          </a:p>
          <a:p>
            <a:r>
              <a:rPr lang="en-US" dirty="0" smtClean="0"/>
              <a:t>python download_gdrive_patch_camelyon.py</a:t>
            </a:r>
          </a:p>
          <a:p>
            <a:endParaRPr lang="en-US" dirty="0" smtClean="0"/>
          </a:p>
          <a:p>
            <a:r>
              <a:rPr lang="en-US" dirty="0" smtClean="0"/>
              <a:t>gzip -d camelyonpatch_level_2_split_train_x.h5.gz</a:t>
            </a:r>
          </a:p>
          <a:p>
            <a:r>
              <a:rPr lang="en-US" dirty="0" smtClean="0"/>
              <a:t>gzip -d camelyonpatch_level_2_split_train_y.h5.gz</a:t>
            </a:r>
          </a:p>
          <a:p>
            <a:r>
              <a:rPr lang="en-US" dirty="0" smtClean="0"/>
              <a:t>gzip -d camelyonpatch_level_2_split_valid_x.h5.gz</a:t>
            </a:r>
          </a:p>
          <a:p>
            <a:r>
              <a:rPr lang="en-US" dirty="0" smtClean="0"/>
              <a:t>gzip -d camelyonpatch_level_2_split_valid_y.h5.gz</a:t>
            </a:r>
          </a:p>
          <a:p>
            <a:r>
              <a:rPr lang="en-US" dirty="0" smtClean="0"/>
              <a:t>gzip -d camelyonpatch_level_2_split_test_x.h5.gz</a:t>
            </a:r>
          </a:p>
          <a:p>
            <a:r>
              <a:rPr lang="en-US" dirty="0" smtClean="0"/>
              <a:t>gzip -d camelyonpatch_level_2_split_test_y.h5.gz</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16</a:t>
            </a:fld>
            <a:endParaRPr lang="en-US"/>
          </a:p>
        </p:txBody>
      </p:sp>
    </p:spTree>
    <p:extLst>
      <p:ext uri="{BB962C8B-B14F-4D97-AF65-F5344CB8AC3E}">
        <p14:creationId xmlns:p14="http://schemas.microsoft.com/office/powerpoint/2010/main" val="1391307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wget -O OCTXRay.zip</a:t>
            </a:r>
            <a:r>
              <a:rPr lang="en-US" baseline="0" dirty="0" smtClean="0"/>
              <a:t> https://data.mendeley.com/public-files/datasets/rscbjbr9sj/files/810b2ce2-11c3-4424-996e-3bef36600907/file_downloaded</a:t>
            </a:r>
            <a:endParaRPr lang="en-US" dirty="0" smtClean="0"/>
          </a:p>
          <a:p>
            <a:endParaRPr lang="en-US" dirty="0" smtClean="0"/>
          </a:p>
          <a:p>
            <a:r>
              <a:rPr lang="en-US" dirty="0" smtClean="0"/>
              <a:t>Version 3: one download only</a:t>
            </a:r>
          </a:p>
          <a:p>
            <a:r>
              <a:rPr lang="en-US" dirty="0" smtClean="0"/>
              <a:t>https://data.mendeley.com/public-files/datasets/rscbjbr9sj/files/810b2ce2-11c3-4424-996e-3bef36600907/file_downloaded</a:t>
            </a:r>
          </a:p>
          <a:p>
            <a:endParaRPr lang="en-US" dirty="0" smtClean="0"/>
          </a:p>
          <a:p>
            <a:r>
              <a:rPr lang="en-US" dirty="0" smtClean="0"/>
              <a:t>Version 2: provides</a:t>
            </a:r>
            <a:r>
              <a:rPr lang="en-US" baseline="0" dirty="0" smtClean="0"/>
              <a:t> separate downloads for OCT, ChestXray and code (6.55 GB in total)</a:t>
            </a:r>
            <a:endParaRPr lang="en-US" dirty="0" smtClean="0"/>
          </a:p>
          <a:p>
            <a:r>
              <a:rPr lang="en-US" dirty="0" smtClean="0"/>
              <a:t>https://data.mendeley.com/datasets/rscbjbr9sj/2</a:t>
            </a:r>
          </a:p>
          <a:p>
            <a:r>
              <a:rPr lang="en-US" dirty="0" smtClean="0"/>
              <a:t>All data: X-ray and OCT</a:t>
            </a:r>
          </a:p>
          <a:p>
            <a:r>
              <a:rPr lang="en-US" dirty="0" smtClean="0"/>
              <a:t>Xray:</a:t>
            </a:r>
          </a:p>
          <a:p>
            <a:r>
              <a:rPr lang="en-US" dirty="0" smtClean="0"/>
              <a:t>https://data.mendeley.com/public-files/datasets/rscbjbr9sj/files/f12eaf6d-6023-432f-acc9-80c9d7393433/file_downloaded</a:t>
            </a:r>
          </a:p>
          <a:p>
            <a:r>
              <a:rPr lang="en-US" dirty="0" smtClean="0"/>
              <a:t>OCT:</a:t>
            </a:r>
          </a:p>
          <a:p>
            <a:r>
              <a:rPr lang="en-US" dirty="0" smtClean="0"/>
              <a:t>https://data.mendeley.com/public-files/datasets/rscbjbr9sj/files/5699a1d8-d1b6-45db-bb92-b61051445347/file_downloaded</a:t>
            </a:r>
          </a:p>
          <a:p>
            <a:endParaRPr lang="en-US" dirty="0" smtClean="0"/>
          </a:p>
          <a:p>
            <a:endParaRPr lang="en-US" dirty="0" smtClean="0"/>
          </a:p>
          <a:p>
            <a:r>
              <a:rPr lang="en-US" dirty="0" smtClean="0"/>
              <a:t>Labeled Optical Coherence Tomography (OCT) and Chest X-Ray Images for Classification</a:t>
            </a:r>
          </a:p>
          <a:p>
            <a:r>
              <a:rPr lang="en-US" dirty="0" smtClean="0"/>
              <a:t>Identifying Medical Diagnoses and Treatable Diseases by Image-Based Deep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Deep learning-based classification and referral of treatable human diseases</a:t>
            </a:r>
          </a:p>
          <a:p>
            <a:endParaRPr lang="en-US" dirty="0" smtClean="0"/>
          </a:p>
          <a:p>
            <a:r>
              <a:rPr lang="en-US" sz="1200" b="0" i="0" kern="1200" dirty="0" smtClean="0">
                <a:solidFill>
                  <a:schemeClr val="tx1"/>
                </a:solidFill>
                <a:effectLst/>
                <a:latin typeface="+mn-lt"/>
                <a:ea typeface="+mn-ea"/>
                <a:cs typeface="+mn-cs"/>
              </a:rPr>
              <a:t>Dataset of validated OCT and Chest X-Ray images described and analyzed in "Deep learning-based classification and referral of treatable human diseases". The OCT Images are split into a training set and a testing set of independent patients. OCT Images are labeled as (disease)-(randomized patient ID)-(image number by this patient) and split into 4 directories: CNV, DME, DRUSEN, and NORMAL.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conducted a retrospective study and collected a total of 21,357 retinal OCT images from 2,796 adult patients from the Shanghai Zhongshan Hospital and the Shanghai First People’s Hospital between 2014 and 2019. All images were deidentified to protect the privacy and security of patients’ health information prior to transfer to study investigators. These OCT images were used for the development and evaluation of the deep learning approach based on improved ResNet50. These OCT images were acquired with Heidelberg SD-OCT imaging systems (Spectralis software version 6.0a; Heidelberg spectralis, Heidelberg Engineering, Heidelberg, Germany). The baseline scan protocol consisted of: scan extent = volume scan (15°× 5°); scan sections = B-scans; 7 sections; and OCT automatic real time (ART) averaging, where ART was set to 20, which suggested that 20 SD-OCT images were averaged. This methodology obtained non-contact, cross-section frames in high resolution of the retina. Besides, we also retrospectively collected a short medical history of the patients like age, personal record of retinal disease, and personal retinal disorder related therapy. This study adhered to the tenets of the Declaration of Helsinki, and approved by the local ethics committee. Due to the anonymous and retrospective nature of this work, a waiver of informed consent was provided.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Prior to training the deep learning models, all OCT images were read and assessed by ophthalmologists, and graded for the present of CNV, DME, DRUSEN, and NORMAL. The gold standard annotation (image labeling) was performed by ophthalmologists. The current study invited 8 ophthalmologists to grade 21,357 OCT images. All images were reviewed masking other clinical information, and each ophthalmologist made a diagnosis independent to other ophthalmologists. In the first round, we randomly assigned these images to 5 junior ophthalmologists for screening and labeling, each of which reviewed about 4,271 OCT images. In the second round, 3 senior ophthalmologists were invited to verify and correct the labelling results, each of which reviewed about 7,119 OCT images. Senior ophthalmologists had approximately 10 to 15 years of experience, and junior ophthalmologists had up to 5 years of experience. The grading was performed on full-screen, high-resolution 27-in monitors. OCT images with severe artifacts causing misalignment and blurring of sections or significant image resolution reductions were removed directly. Only images with a clear consensus annotation between ophthalmologists were taken into the sample and imported into the database. For disagreement in image labels, they were adjudicated by an expert committee composed of senior ophthalmologists. The dataset selection and stratification process were displayed in </a:t>
            </a:r>
            <a:r>
              <a:rPr lang="en-US" sz="1200" b="0" i="0" u="sng" kern="1200" dirty="0" smtClean="0">
                <a:solidFill>
                  <a:schemeClr val="tx1"/>
                </a:solidFill>
                <a:effectLst/>
                <a:latin typeface="+mn-lt"/>
                <a:ea typeface="+mn-ea"/>
                <a:cs typeface="+mn-cs"/>
                <a:hlinkClick r:id="rId3"/>
              </a:rPr>
              <a:t>Fig. 2</a:t>
            </a:r>
            <a:r>
              <a:rPr lang="en-US" sz="1200" b="0" i="0" kern="1200" dirty="0" smtClean="0">
                <a:solidFill>
                  <a:schemeClr val="tx1"/>
                </a:solidFill>
                <a:effectLst/>
                <a:latin typeface="+mn-lt"/>
                <a:ea typeface="+mn-ea"/>
                <a:cs typeface="+mn-cs"/>
              </a:rPr>
              <a:t>. Eventually, the retinal OCT dataset for the experiment consisted of 15,573 images, of which 3,786 were affected by CNV, 3,238 were assigned images with DME appearances, 2,113 were related to DRUSEN cases, and the others represented healthy cases. We randomly selected 267 patients and obtained 1,536 images (395 CNV, 332 DME, 174 DRUSEN, 635 NORMAL) as testing dataset. The 14,037 images of another 2,529 patients were used as training dataset and validation dataset. We fitted and optimized the parameters of model on the training dataset and validation dataset, respectively, while the performance of our model was evaluated on the testing dataset.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the purpose of reflecting clinical care, increasing heterogeneity of OCT images within the training dataset, and reducing the possibility of overfitting, a data augmentation procedure was applied. Data augmentation can lead to better performing, more generalizable models which were invariant to certain types of image transformations and variations in image quality [</a:t>
            </a:r>
            <a:r>
              <a:rPr lang="en-US" sz="1200" b="0" i="0" u="sng" kern="1200" dirty="0" smtClean="0">
                <a:solidFill>
                  <a:schemeClr val="tx1"/>
                </a:solidFill>
                <a:effectLst/>
                <a:latin typeface="+mn-lt"/>
                <a:ea typeface="+mn-ea"/>
                <a:cs typeface="+mn-cs"/>
                <a:hlinkClick r:id="rId4"/>
              </a:rPr>
              <a:t>26</a:t>
            </a:r>
            <a:r>
              <a:rPr lang="en-US" sz="1200" b="0" i="0" kern="1200" dirty="0" smtClean="0">
                <a:solidFill>
                  <a:schemeClr val="tx1"/>
                </a:solidFill>
                <a:effectLst/>
                <a:latin typeface="+mn-lt"/>
                <a:ea typeface="+mn-ea"/>
                <a:cs typeface="+mn-cs"/>
              </a:rPr>
              <a:t>]. We first horizontally mirrored all images to mimic the inclusion of both oculus dexter (OD) and oculus sinister (OS) orientations of each image. Then, we applied a random cropping to all images including original and flipped images, and each cropped image was manually reviewed to ensure that each correctly retained pathological area. Through random cropping, the pathology areas of each image were randomly perturbed by a small amount, because the locations of these regions in the OCT images were not always identical in clinical care. The random cropping was repeated five times for each image. In total, 140,370 OCT images arising from (14,037 images) × (2 orientations) × (5 random crops) were obtained. We assigned each augmented image to the same label (CNV, DME, DRUSEN, and NORMAL) as the corresponding original input image. An example of input image and the corresponding augmentations was shown in </a:t>
            </a:r>
            <a:r>
              <a:rPr lang="en-US" sz="1200" b="0" i="0" u="sng" kern="1200" dirty="0" smtClean="0">
                <a:solidFill>
                  <a:schemeClr val="tx1"/>
                </a:solidFill>
                <a:effectLst/>
                <a:latin typeface="+mn-lt"/>
                <a:ea typeface="+mn-ea"/>
                <a:cs typeface="+mn-cs"/>
                <a:hlinkClick r:id="rId5"/>
              </a:rPr>
              <a:t>Fig. 3</a:t>
            </a:r>
            <a:r>
              <a:rPr lang="en-US" sz="1200" b="0" i="0" kern="1200" dirty="0" smtClean="0">
                <a:solidFill>
                  <a:schemeClr val="tx1"/>
                </a:solidFill>
                <a:effectLst/>
                <a:latin typeface="+mn-lt"/>
                <a:ea typeface="+mn-ea"/>
                <a:cs typeface="+mn-cs"/>
              </a:rPr>
              <a:t>. After augmentation, we used the Gaussian pyramid down sampling method [</a:t>
            </a:r>
            <a:r>
              <a:rPr lang="en-US" sz="1200" b="0" i="0" u="sng" kern="1200" dirty="0" smtClean="0">
                <a:solidFill>
                  <a:schemeClr val="tx1"/>
                </a:solidFill>
                <a:effectLst/>
                <a:latin typeface="+mn-lt"/>
                <a:ea typeface="+mn-ea"/>
                <a:cs typeface="+mn-cs"/>
                <a:hlinkClick r:id="rId6"/>
              </a:rPr>
              <a:t>27</a:t>
            </a:r>
            <a:r>
              <a:rPr lang="en-US" sz="1200" b="0" i="0" kern="1200" dirty="0" smtClean="0">
                <a:solidFill>
                  <a:schemeClr val="tx1"/>
                </a:solidFill>
                <a:effectLst/>
                <a:latin typeface="+mn-lt"/>
                <a:ea typeface="+mn-ea"/>
                <a:cs typeface="+mn-cs"/>
              </a:rPr>
              <a:t>] to establish a uniform size of 224 × 224 dimension for all images in the dataset as input to our model so that the computational requirements of our model could be satisfied.</a:t>
            </a:r>
            <a:endParaRPr lang="en-US" dirty="0" smtClean="0"/>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17</a:t>
            </a:fld>
            <a:endParaRPr lang="en-US"/>
          </a:p>
        </p:txBody>
      </p:sp>
    </p:spTree>
    <p:extLst>
      <p:ext uri="{BB962C8B-B14F-4D97-AF65-F5344CB8AC3E}">
        <p14:creationId xmlns:p14="http://schemas.microsoft.com/office/powerpoint/2010/main" val="303410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18x Standardized Datasets for 2D and 3D Biomedical Image Classification</a:t>
            </a:r>
          </a:p>
          <a:p>
            <a:r>
              <a:rPr lang="en-US" sz="1200" b="0" i="0" kern="1200" dirty="0" smtClean="0">
                <a:solidFill>
                  <a:schemeClr val="tx1"/>
                </a:solidFill>
                <a:effectLst/>
                <a:latin typeface="+mn-lt"/>
                <a:ea typeface="+mn-ea"/>
                <a:cs typeface="+mn-cs"/>
              </a:rPr>
              <a:t>with Multiple Size Options: 28 (MNIST-Like), 64, 128, and 224</a:t>
            </a:r>
          </a:p>
          <a:p>
            <a:r>
              <a:rPr lang="en-US" dirty="0" smtClean="0"/>
              <a:t/>
            </a:r>
            <a:br>
              <a:rPr lang="en-US" dirty="0" smtClean="0"/>
            </a:br>
            <a:r>
              <a:rPr lang="en-US" sz="1200" b="0" i="0" kern="1200" dirty="0" smtClean="0">
                <a:solidFill>
                  <a:schemeClr val="tx1"/>
                </a:solidFill>
                <a:effectLst/>
                <a:latin typeface="+mn-lt"/>
                <a:ea typeface="+mn-ea"/>
                <a:cs typeface="+mn-cs"/>
              </a:rPr>
              <a:t>MedMNIST is designed to perform classification on lightweight 2D and 3D images with various data scales (from 100 to 100,000) and diverse tasks (binary/multi-class, ordinal regression and multi-label). The resulting dataset, consisting of approximately 708K 2D images and 10K 3D images in total, could support numerous research and educational purposes in biomedical image analysis, computer vision and machine learning. We benchmark several baseline methods on MedMNIST, including 2D / 3D neural networks and open-source / commercial AutoML tools.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 </a:t>
            </a:r>
            <a:r>
              <a:rPr lang="en-US" sz="1200" b="0" i="0" u="none" strike="noStrike" kern="1200" dirty="0" smtClean="0">
                <a:solidFill>
                  <a:schemeClr val="tx1"/>
                </a:solidFill>
                <a:effectLst/>
                <a:latin typeface="+mn-lt"/>
                <a:ea typeface="+mn-ea"/>
                <a:cs typeface="+mn-cs"/>
                <a:hlinkClick r:id="rId3"/>
              </a:rPr>
              <a:t>MedMNIST+</a:t>
            </a:r>
            <a:r>
              <a:rPr lang="en-US" sz="1200" b="0" i="0" kern="1200" dirty="0" smtClean="0">
                <a:solidFill>
                  <a:schemeClr val="tx1"/>
                </a:solidFill>
                <a:effectLst/>
                <a:latin typeface="+mn-lt"/>
                <a:ea typeface="+mn-ea"/>
                <a:cs typeface="+mn-cs"/>
              </a:rPr>
              <a:t> with larger sizes: 64x64, 128x128, and 224x224 for 2D, and 64x64x64 for 3D. As a complement to the previous 28-size MedMNIST, the large-size version could serve as a standardized benchmark for medical foundation models.</a:t>
            </a:r>
          </a:p>
          <a:p>
            <a:endParaRPr lang="en-US" sz="1200" b="0" i="0" kern="1200" dirty="0" smtClean="0">
              <a:solidFill>
                <a:schemeClr val="tx1"/>
              </a:solidFill>
              <a:effectLst/>
              <a:latin typeface="+mn-lt"/>
              <a:ea typeface="+mn-ea"/>
              <a:cs typeface="+mn-cs"/>
            </a:endParaRPr>
          </a:p>
          <a:p>
            <a:r>
              <a:rPr lang="en-US" dirty="0" smtClean="0"/>
              <a:t>https://www.kaggle.com/competitions/tensor-reloaded-multi-task-med-mnist</a:t>
            </a:r>
          </a:p>
          <a:p>
            <a:endParaRPr lang="en-US" dirty="0" smtClean="0"/>
          </a:p>
          <a:p>
            <a:r>
              <a:rPr lang="en-US" dirty="0" smtClean="0"/>
              <a:t>includes AUC</a:t>
            </a:r>
            <a:r>
              <a:rPr lang="en-US" baseline="0" dirty="0" smtClean="0"/>
              <a:t> metric for multi-class and binary-class</a:t>
            </a:r>
            <a:endParaRPr lang="en-US" dirty="0" smtClean="0"/>
          </a:p>
          <a:p>
            <a:r>
              <a:rPr lang="en-US" dirty="0" smtClean="0"/>
              <a:t>https://github.com/MedMNIST/MedMNIST/blob/main/medmnist/evaluator.py</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19</a:t>
            </a:fld>
            <a:endParaRPr lang="en-US"/>
          </a:p>
        </p:txBody>
      </p:sp>
    </p:spTree>
    <p:extLst>
      <p:ext uri="{BB962C8B-B14F-4D97-AF65-F5344CB8AC3E}">
        <p14:creationId xmlns:p14="http://schemas.microsoft.com/office/powerpoint/2010/main" val="303202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Taiwan Aging and Mental Illness Cohort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(Diffusion Tensor Tractography)</a:t>
            </a:r>
          </a:p>
          <a:p>
            <a:endParaRPr lang="en-US" dirty="0" smtClean="0"/>
          </a:p>
          <a:p>
            <a:r>
              <a:rPr lang="en-US" sz="1200" b="0" i="0" kern="1200" dirty="0" smtClean="0">
                <a:solidFill>
                  <a:schemeClr val="tx1"/>
                </a:solidFill>
                <a:effectLst/>
                <a:latin typeface="+mn-lt"/>
                <a:ea typeface="+mn-ea"/>
                <a:cs typeface="+mn-cs"/>
              </a:rPr>
              <a:t>he trained models were applied to the HC, SCZ, BT-HC, and BT-SCZ datasets to estimate brain ages and calculate brain-age gaps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To understand the neurological impacts of aging and mental illnesses.</a:t>
            </a:r>
          </a:p>
          <a:p>
            <a:r>
              <a:rPr lang="en-US" sz="1200" b="0" i="0" kern="1200" dirty="0" smtClean="0">
                <a:solidFill>
                  <a:schemeClr val="tx1"/>
                </a:solidFill>
                <a:effectLst/>
                <a:latin typeface="+mn-lt"/>
                <a:ea typeface="+mn-ea"/>
                <a:cs typeface="+mn-cs"/>
              </a:rPr>
              <a:t>To explore the structural and functional brain changes associated with schizophrenia, bipolar disorder, and depression. Additional Data:</a:t>
            </a:r>
          </a:p>
          <a:p>
            <a:r>
              <a:rPr lang="en-US" sz="1200" b="0" i="0" kern="1200" dirty="0" smtClean="0">
                <a:solidFill>
                  <a:schemeClr val="tx1"/>
                </a:solidFill>
                <a:effectLst/>
                <a:latin typeface="+mn-lt"/>
                <a:ea typeface="+mn-ea"/>
                <a:cs typeface="+mn-cs"/>
              </a:rPr>
              <a:t>Along with the MRI scans, the dataset also contains:</a:t>
            </a:r>
          </a:p>
          <a:p>
            <a:r>
              <a:rPr lang="en-US" sz="1200" b="0" i="0" kern="1200" dirty="0" smtClean="0">
                <a:solidFill>
                  <a:schemeClr val="tx1"/>
                </a:solidFill>
                <a:effectLst/>
                <a:latin typeface="+mn-lt"/>
                <a:ea typeface="+mn-ea"/>
                <a:cs typeface="+mn-cs"/>
              </a:rPr>
              <a:t>Demographic information of participants. Detailed clinical data for each participant.</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20</a:t>
            </a:fld>
            <a:endParaRPr lang="en-US"/>
          </a:p>
        </p:txBody>
      </p:sp>
    </p:spTree>
    <p:extLst>
      <p:ext uri="{BB962C8B-B14F-4D97-AF65-F5344CB8AC3E}">
        <p14:creationId xmlns:p14="http://schemas.microsoft.com/office/powerpoint/2010/main" val="3053930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Alzheimer's Disease Neuroimaging Initiative ADNI</a:t>
            </a:r>
          </a:p>
          <a:p>
            <a:r>
              <a:rPr lang="en-US" dirty="0" smtClean="0"/>
              <a:t>The ADNI data set is a comprehensive and widely used collection of longitudinal clinical, imaging, genetic, and other biomarker data. It encompasses various data types, including structural, functional, and molecular brain imaging, biofluid biomarkers, cognitive assessments, genetic data, and demographic information.</a:t>
            </a:r>
          </a:p>
          <a:p>
            <a:r>
              <a:rPr lang="en-US" dirty="0" smtClean="0"/>
              <a:t>https://www.kaggle.com/code/ahmedashrafahmed/alzheimers-dataset-4-class-adni-using-cnn-99-5</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21</a:t>
            </a:fld>
            <a:endParaRPr lang="en-US"/>
          </a:p>
        </p:txBody>
      </p:sp>
    </p:spTree>
    <p:extLst>
      <p:ext uri="{BB962C8B-B14F-4D97-AF65-F5344CB8AC3E}">
        <p14:creationId xmlns:p14="http://schemas.microsoft.com/office/powerpoint/2010/main" val="3493362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smtClean="0">
                <a:latin typeface="Arial"/>
                <a:ea typeface="Arial"/>
                <a:cs typeface="Arial"/>
                <a:sym typeface="Arial"/>
              </a:rPr>
              <a:t>Kaggle / RSNA Intracranial Hemorrhage Detection</a:t>
            </a:r>
          </a:p>
          <a:p>
            <a:r>
              <a:rPr lang="en-US" sz="1200" b="0" i="0" kern="1200" dirty="0" smtClean="0">
                <a:solidFill>
                  <a:schemeClr val="tx1"/>
                </a:solidFill>
                <a:effectLst/>
                <a:latin typeface="+mn-lt"/>
                <a:ea typeface="+mn-ea"/>
                <a:cs typeface="+mn-cs"/>
              </a:rPr>
              <a:t>all acute (i.e. new) hemorrhages appear dense (i.e. white) on computed tomography (CT), the primary imaging features that help Radiologists determine the subtype of hemorrhage are the location, shape and proximity to other structures (see table).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Huge size</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22</a:t>
            </a:fld>
            <a:endParaRPr lang="en-US"/>
          </a:p>
        </p:txBody>
      </p:sp>
    </p:spTree>
    <p:extLst>
      <p:ext uri="{BB962C8B-B14F-4D97-AF65-F5344CB8AC3E}">
        <p14:creationId xmlns:p14="http://schemas.microsoft.com/office/powerpoint/2010/main" val="413028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Alzheimers Disease</a:t>
            </a:r>
          </a:p>
          <a:p>
            <a:r>
              <a:rPr lang="en-US" dirty="0" smtClean="0"/>
              <a:t>Autism Spectrum Disorder</a:t>
            </a:r>
          </a:p>
          <a:p>
            <a:r>
              <a:rPr lang="en-US" dirty="0" smtClean="0"/>
              <a:t>IntraCeberal</a:t>
            </a:r>
            <a:r>
              <a:rPr lang="en-US" baseline="0" dirty="0" smtClean="0"/>
              <a:t> Hemorrhage</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a:t>
            </a:fld>
            <a:endParaRPr lang="en-US"/>
          </a:p>
        </p:txBody>
      </p:sp>
    </p:spTree>
    <p:extLst>
      <p:ext uri="{BB962C8B-B14F-4D97-AF65-F5344CB8AC3E}">
        <p14:creationId xmlns:p14="http://schemas.microsoft.com/office/powerpoint/2010/main" val="1825097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BreCaHAD: A Dataset for Breast Cancer Histopathological Annotation and Diagnosis</a:t>
            </a:r>
          </a:p>
          <a:p>
            <a:r>
              <a:rPr lang="en-US" dirty="0" smtClean="0"/>
              <a:t>https://figshare.com/ndownloader/articles/7379186/versions/3</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23</a:t>
            </a:fld>
            <a:endParaRPr lang="en-US"/>
          </a:p>
        </p:txBody>
      </p:sp>
    </p:spTree>
    <p:extLst>
      <p:ext uri="{BB962C8B-B14F-4D97-AF65-F5344CB8AC3E}">
        <p14:creationId xmlns:p14="http://schemas.microsoft.com/office/powerpoint/2010/main" val="77198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CAMEL: A Weakly Supervised Learning Framework for Histopathology Image Segmentation. ICCV 19.</a:t>
            </a:r>
          </a:p>
          <a:p>
            <a:r>
              <a:rPr lang="en-US" sz="1200" b="0" i="0" kern="1200" dirty="0" smtClean="0">
                <a:solidFill>
                  <a:schemeClr val="tx1"/>
                </a:solidFill>
                <a:effectLst/>
                <a:latin typeface="+mn-lt"/>
                <a:ea typeface="+mn-ea"/>
                <a:cs typeface="+mn-cs"/>
              </a:rPr>
              <a:t>colorectal adenoma dataset</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24</a:t>
            </a:fld>
            <a:endParaRPr lang="en-US"/>
          </a:p>
        </p:txBody>
      </p:sp>
    </p:spTree>
    <p:extLst>
      <p:ext uri="{BB962C8B-B14F-4D97-AF65-F5344CB8AC3E}">
        <p14:creationId xmlns:p14="http://schemas.microsoft.com/office/powerpoint/2010/main" val="2222975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Prostate cANcer graDe Assessment (PANDA) Challenge</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26</a:t>
            </a:fld>
            <a:endParaRPr lang="en-US"/>
          </a:p>
        </p:txBody>
      </p:sp>
    </p:spTree>
    <p:extLst>
      <p:ext uri="{BB962C8B-B14F-4D97-AF65-F5344CB8AC3E}">
        <p14:creationId xmlns:p14="http://schemas.microsoft.com/office/powerpoint/2010/main" val="2666202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SICAPv2 - Prostate Whole Slide Images with Gleason Grades Annotations</a:t>
            </a:r>
          </a:p>
          <a:p>
            <a:r>
              <a:rPr lang="en-US" dirty="0" smtClean="0"/>
              <a:t>Silva-Rodríguez, J., Colomer, A., Sales, M. A., Molina, R., &amp; Naranjo, V. (2020). Going deeper through the Gleason scoring scale : An automatic end-to-end system for histology prostate grading and cribriform pattern detection. Computer Methods and Programs in Biomedicine, 195. https://doi.org/10.1016/j.cmpb.2020.105637</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28</a:t>
            </a:fld>
            <a:endParaRPr lang="en-US"/>
          </a:p>
        </p:txBody>
      </p:sp>
    </p:spTree>
    <p:extLst>
      <p:ext uri="{BB962C8B-B14F-4D97-AF65-F5344CB8AC3E}">
        <p14:creationId xmlns:p14="http://schemas.microsoft.com/office/powerpoint/2010/main" val="25103358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 our experiments, we follow the DeepSlide code repository [11] and use the ResNet architecture, a common choice for classifying histopathology images. Specifically, for our default baseline, we use ResNet-18 and train our model for 100 epochs (well past convergence) using stochastic data augmentation with the Adam optimizer [4], batch size of 32, initial learning rate of 1 </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10</a:t>
            </a:r>
            <a:r>
              <a:rPr lang="en-US" sz="1200" b="0" i="1"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3, and learning rate decay factor of 0.91</a:t>
            </a:r>
            <a:r>
              <a:rPr lang="en-US" dirty="0" smtClean="0"/>
              <a:t> </a:t>
            </a:r>
            <a:br>
              <a:rPr lang="en-US" dirty="0" smtClean="0"/>
            </a:br>
            <a:endParaRPr lang="en-US" dirty="0" smtClean="0"/>
          </a:p>
          <a:p>
            <a:r>
              <a:rPr lang="en-US" sz="1200" b="0" i="0" kern="1200" dirty="0" smtClean="0">
                <a:solidFill>
                  <a:schemeClr val="tx1"/>
                </a:solidFill>
                <a:effectLst/>
                <a:latin typeface="+mn-lt"/>
                <a:ea typeface="+mn-ea"/>
                <a:cs typeface="+mn-cs"/>
              </a:rPr>
              <a:t>For more-robust evaluation, for each model we consider the five highest AUCs on the test set, which are evaluated at every epoch. We report the mean and standard deviation of these values calculated over 10 different random seeds.</a:t>
            </a:r>
            <a:r>
              <a:rPr lang="en-US" dirty="0" smtClean="0"/>
              <a:t> </a:t>
            </a:r>
          </a:p>
          <a:p>
            <a:endParaRPr lang="en-US" dirty="0" smtClean="0"/>
          </a:p>
          <a:p>
            <a:r>
              <a:rPr lang="en-US" sz="1200" b="0" i="0" kern="1200" dirty="0" smtClean="0">
                <a:solidFill>
                  <a:schemeClr val="tx1"/>
                </a:solidFill>
                <a:effectLst/>
                <a:latin typeface="+mn-lt"/>
                <a:ea typeface="+mn-ea"/>
                <a:cs typeface="+mn-cs"/>
              </a:rPr>
              <a:t>Furthermore, we train our models with four different training set sizes: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 100,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 200,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 400, and Full, where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is the number of training images per class and Full is the entire training set. To obtain subsets of the training set, we randomly sample </a:t>
            </a:r>
            <a:r>
              <a:rPr lang="en-US" sz="1200" b="0" i="1" kern="1200" dirty="0" smtClean="0">
                <a:solidFill>
                  <a:schemeClr val="tx1"/>
                </a:solidFill>
                <a:effectLst/>
                <a:latin typeface="+mn-lt"/>
                <a:ea typeface="+mn-ea"/>
                <a:cs typeface="+mn-cs"/>
              </a:rPr>
              <a:t>n </a:t>
            </a:r>
            <a:r>
              <a:rPr lang="en-US" sz="1200" b="0" i="0" kern="1200" dirty="0" smtClean="0">
                <a:solidFill>
                  <a:schemeClr val="tx1"/>
                </a:solidFill>
                <a:effectLst/>
                <a:latin typeface="+mn-lt"/>
                <a:ea typeface="+mn-ea"/>
                <a:cs typeface="+mn-cs"/>
              </a:rPr>
              <a:t>random images for each class from the training set for each seed. We keep our testing set fixed to ensure that models are evaluated equally.</a:t>
            </a:r>
            <a:r>
              <a:rPr lang="en-US" dirty="0" smtClean="0"/>
              <a:t>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29</a:t>
            </a:fld>
            <a:endParaRPr lang="en-US"/>
          </a:p>
        </p:txBody>
      </p:sp>
    </p:spTree>
    <p:extLst>
      <p:ext uri="{BB962C8B-B14F-4D97-AF65-F5344CB8AC3E}">
        <p14:creationId xmlns:p14="http://schemas.microsoft.com/office/powerpoint/2010/main" val="423911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 dataset was divided into train-test sets with split of85%–15%, as this split produced the highest results and hadless diﬃculty with overﬁtting.</a:t>
            </a:r>
          </a:p>
          <a:p>
            <a:endParaRPr lang="en-US" dirty="0" smtClean="0"/>
          </a:p>
          <a:p>
            <a:r>
              <a:rPr lang="en-US" dirty="0" smtClean="0"/>
              <a:t> Stain normalization of the images was ac-complished using a package provided by [46]</a:t>
            </a:r>
          </a:p>
          <a:p>
            <a:endParaRPr lang="en-US" dirty="0" smtClean="0"/>
          </a:p>
          <a:p>
            <a:r>
              <a:rPr lang="en-US" dirty="0" smtClean="0"/>
              <a:t>Keras,</a:t>
            </a:r>
            <a:r>
              <a:rPr lang="en-US" baseline="0" dirty="0" smtClean="0"/>
              <a:t> tensorflow, pretrained EfficientNet from ImageNet (also tried NoisyStudent weights but were not as good)</a:t>
            </a:r>
          </a:p>
          <a:p>
            <a:endParaRPr lang="en-US" baseline="0" dirty="0" smtClean="0"/>
          </a:p>
          <a:p>
            <a:r>
              <a:rPr lang="en-US" dirty="0" smtClean="0"/>
              <a:t>Each EﬃcientNet was extended with a global averagepooling layer, a dropout layer with a rate of 0.5, followed by adense layer of 256 neurons with the ReLU activationfunction, then another dropout layer with a rate of 0.4, andﬁnally a dense layer of 4 neurons with the softmax activationfunction.</a:t>
            </a:r>
          </a:p>
          <a:p>
            <a:endParaRPr lang="en-US" dirty="0" smtClean="0"/>
          </a:p>
          <a:p>
            <a:r>
              <a:rPr lang="en-US" dirty="0" smtClean="0"/>
              <a:t>AdamW, lr=1e-4,</a:t>
            </a:r>
            <a:r>
              <a:rPr lang="en-US" baseline="0" dirty="0" smtClean="0"/>
              <a:t> early stopping patience of 10 epochs, reduce LR on plateau after 8 epochs and minimum of 1e-6</a:t>
            </a:r>
          </a:p>
          <a:p>
            <a:r>
              <a:rPr lang="en-US" baseline="0" dirty="0" smtClean="0"/>
              <a:t>Batch size 16 for B0-B4, 5 for B5 and B6</a:t>
            </a:r>
          </a:p>
          <a:p>
            <a:r>
              <a:rPr lang="en-US" baseline="0" dirty="0" smtClean="0"/>
              <a:t>Train for 50 epochs</a:t>
            </a:r>
          </a:p>
          <a:p>
            <a:endParaRPr lang="en-US" baseline="0" dirty="0" smtClean="0"/>
          </a:p>
          <a:p>
            <a:r>
              <a:rPr lang="en-US" dirty="0" smtClean="0"/>
              <a:t>Frozen</a:t>
            </a:r>
            <a:r>
              <a:rPr lang="en-US" baseline="0" dirty="0" smtClean="0"/>
              <a:t> network with linear classifier did not perform well (domain gap)</a:t>
            </a:r>
          </a:p>
          <a:p>
            <a:endParaRPr lang="en-US" baseline="0" dirty="0" smtClean="0"/>
          </a:p>
          <a:p>
            <a:r>
              <a:rPr lang="en-US" baseline="0" dirty="0" smtClean="0"/>
              <a:t>Freezing early layers and only fine tune from third block onward (high-level features) and reuse low-level features from ImageNet</a:t>
            </a:r>
          </a:p>
          <a:p>
            <a:endParaRPr lang="en-US" baseline="0" dirty="0" smtClean="0"/>
          </a:p>
          <a:p>
            <a:endParaRPr lang="en-US" baseline="0" dirty="0" smtClean="0"/>
          </a:p>
          <a:p>
            <a:r>
              <a:rPr lang="en-US" dirty="0" smtClean="0"/>
              <a:t>Table 6 provides additional insight by showing themodels’ sensitivity and speciﬁcity concerning each class. *eR, M, and N next to each model name refer to the stainnormalization method used on the dataset (Reinhard,Macenko, and nonnormalized). As previously mentioned,high sensitivity is crucial for this problem. It is a widely usedmetric to determine the proportion of correctly identiﬁed positives (as shown in (6)). As expected, the EﬃcientNet-B2model shows consistent high sensitivity throughout all fourclasses; however, it is less sensitive toward the in situ car-cinoma class. *e EﬃcientNet-B4 and -B5 return the lowestsensitivity to all four classes but especially to the non-carcinoma classes. *e sensitivity toward the carcinomaclass must be maximized, as an incorrect prediction of thistissue could lead to misdiagnosis and severe consequences.Aresta et al. [14] state that the benign class aﬀects theperformance of the networks due to the structural similaritywith normal tissue. *is class contains more morphologicalvariability than the others, which translates to increaseddiﬃculty in learning discriminative features. *is statementis consistent with the results reported in this study, as thebenign class typically returns the lowest sensitivity relative tothe other classes.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30</a:t>
            </a:fld>
            <a:endParaRPr lang="en-US"/>
          </a:p>
        </p:txBody>
      </p:sp>
    </p:spTree>
    <p:extLst>
      <p:ext uri="{BB962C8B-B14F-4D97-AF65-F5344CB8AC3E}">
        <p14:creationId xmlns:p14="http://schemas.microsoft.com/office/powerpoint/2010/main" val="2597232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fusion is a technique that involves concatenating two or more different colour scheme images to create a composite image incorporating data from the original images. Histopathol ogy images contain stain properties, so we first need to perform a stain normalization process. Stain normalization changes image colours and brightness to a common standard. Stain normalization fixes this by changing histopathological images to a common colour style, making stains look the same in all images. It works by adjusting each image’s colours to match a standard reference. This helps machine learning models concentrate on disease-related traits instead of getting confused by staining differences. In short, stain normalization is crucial for reliable machine learning in medical diagnosis and research, preventing colour differences from affecting the accurate anal ysis of diseases. The effect of stain normalization is shown in Figure 2.</a:t>
            </a:r>
          </a:p>
          <a:p>
            <a:endParaRPr lang="en-US" dirty="0" smtClean="0"/>
          </a:p>
          <a:p>
            <a:endParaRPr lang="en-US" dirty="0" smtClean="0"/>
          </a:p>
          <a:p>
            <a:r>
              <a:rPr lang="en-US" dirty="0" smtClean="0"/>
              <a:t>However, this change might cause us to lose important orig inal details, like slight staining differences that could help with diagnosis. Going too far with normalization might erase helpful features we need for careful examination. To mitigate this loss, we fuse the original image with the resultant image generated by the normalization technique, minimizing the loss of features.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31</a:t>
            </a:fld>
            <a:endParaRPr lang="en-US"/>
          </a:p>
        </p:txBody>
      </p:sp>
    </p:spTree>
    <p:extLst>
      <p:ext uri="{BB962C8B-B14F-4D97-AF65-F5344CB8AC3E}">
        <p14:creationId xmlns:p14="http://schemas.microsoft.com/office/powerpoint/2010/main" val="1884863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independent variables in the model consisted of neuroimaging features extracted from the various types of scans</a:t>
            </a:r>
          </a:p>
          <a:p>
            <a:endParaRPr lang="en-US" dirty="0" smtClean="0"/>
          </a:p>
          <a:p>
            <a:r>
              <a:rPr lang="en-US" dirty="0" smtClean="0"/>
              <a:t>A total of 1,111 samples was aggregated, drawing from an extensive array of 19 university study databases. For each subject, one fMRI scan, one sMRI scan, and one dMRI scan was collected. </a:t>
            </a:r>
          </a:p>
          <a:p>
            <a:endParaRPr lang="en-US" dirty="0" smtClean="0"/>
          </a:p>
          <a:p>
            <a:r>
              <a:rPr lang="en-US" dirty="0" smtClean="0"/>
              <a:t>A nearly equal amount of ASD and TC (521 and 590 respectively) samples were selected along with a nearly equal amount of male and female (557 and 554 respectively) samples, resulting in a representative selection of subjects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32</a:t>
            </a:fld>
            <a:endParaRPr lang="en-US"/>
          </a:p>
        </p:txBody>
      </p:sp>
    </p:spTree>
    <p:extLst>
      <p:ext uri="{BB962C8B-B14F-4D97-AF65-F5344CB8AC3E}">
        <p14:creationId xmlns:p14="http://schemas.microsoft.com/office/powerpoint/2010/main" val="50257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Gleason grade</a:t>
            </a:r>
            <a:r>
              <a:rPr lang="en-US" sz="1200" b="0" i="0" kern="1200" dirty="0" smtClean="0">
                <a:solidFill>
                  <a:schemeClr val="tx1"/>
                </a:solidFill>
                <a:effectLst/>
                <a:latin typeface="+mn-lt"/>
                <a:ea typeface="+mn-ea"/>
                <a:cs typeface="+mn-cs"/>
              </a:rPr>
              <a:t> to the most predominant pattern in your biopsy and a second Gleason grade to the second most predominant pattern. For example: 3 + 4. The two </a:t>
            </a:r>
            <a:r>
              <a:rPr lang="en-US" sz="1200" b="1" i="0" kern="1200" dirty="0" smtClean="0">
                <a:solidFill>
                  <a:schemeClr val="tx1"/>
                </a:solidFill>
                <a:effectLst/>
                <a:latin typeface="+mn-lt"/>
                <a:ea typeface="+mn-ea"/>
                <a:cs typeface="+mn-cs"/>
              </a:rPr>
              <a:t>grades </a:t>
            </a:r>
            <a:r>
              <a:rPr lang="en-US" sz="1200" b="0" i="0" kern="1200" dirty="0" smtClean="0">
                <a:solidFill>
                  <a:schemeClr val="tx1"/>
                </a:solidFill>
                <a:effectLst/>
                <a:latin typeface="+mn-lt"/>
                <a:ea typeface="+mn-ea"/>
                <a:cs typeface="+mn-cs"/>
              </a:rPr>
              <a:t>will then be added together to determine your </a:t>
            </a:r>
            <a:r>
              <a:rPr lang="en-US" sz="1200" b="1" i="0" kern="1200" dirty="0" smtClean="0">
                <a:solidFill>
                  <a:schemeClr val="tx1"/>
                </a:solidFill>
                <a:effectLst/>
                <a:latin typeface="+mn-lt"/>
                <a:ea typeface="+mn-ea"/>
                <a:cs typeface="+mn-cs"/>
              </a:rPr>
              <a:t>Gleason score</a:t>
            </a:r>
            <a:r>
              <a:rPr lang="en-US" sz="1200" b="0" i="0" kern="1200" dirty="0" smtClean="0">
                <a:solidFill>
                  <a:schemeClr val="tx1"/>
                </a:solidFill>
                <a:effectLst/>
                <a:latin typeface="+mn-lt"/>
                <a:ea typeface="+mn-ea"/>
                <a:cs typeface="+mn-cs"/>
              </a:rPr>
              <a:t>.  Theoretically, Gleason scores range from 2-10.  However, since Dr. Gleason’s original classification, pathologists almost never assign scores 2-5, and Gleason scores assigned will range from 6 to 10, with 6 being the lowest grade cancer.</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33</a:t>
            </a:fld>
            <a:endParaRPr lang="en-US"/>
          </a:p>
        </p:txBody>
      </p:sp>
    </p:spTree>
    <p:extLst>
      <p:ext uri="{BB962C8B-B14F-4D97-AF65-F5344CB8AC3E}">
        <p14:creationId xmlns:p14="http://schemas.microsoft.com/office/powerpoint/2010/main" val="281480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Autism Brain Imaging Data Exchange I</a:t>
            </a:r>
            <a:r>
              <a:rPr lang="en-US" baseline="0" dirty="0" smtClean="0"/>
              <a:t> </a:t>
            </a:r>
            <a:r>
              <a:rPr lang="en-US" dirty="0" smtClean="0"/>
              <a:t>ABIDE I</a:t>
            </a:r>
          </a:p>
          <a:p>
            <a:r>
              <a:rPr lang="en-US" dirty="0" smtClean="0"/>
              <a:t>https://fcon_1000.projects.nitrc.org/indi/abide/abide_I.html</a:t>
            </a:r>
          </a:p>
        </p:txBody>
      </p:sp>
      <p:sp>
        <p:nvSpPr>
          <p:cNvPr id="4" name="Slide Number Placeholder 3"/>
          <p:cNvSpPr>
            <a:spLocks noGrp="1"/>
          </p:cNvSpPr>
          <p:nvPr>
            <p:ph type="sldNum" sz="quarter" idx="10"/>
          </p:nvPr>
        </p:nvSpPr>
        <p:spPr/>
        <p:txBody>
          <a:bodyPr/>
          <a:lstStyle/>
          <a:p>
            <a:fld id="{1E2043FA-11CB-4445-9277-9DE92176699E}" type="slidenum">
              <a:rPr lang="en-US" smtClean="0"/>
              <a:t>4</a:t>
            </a:fld>
            <a:endParaRPr lang="en-US"/>
          </a:p>
        </p:txBody>
      </p:sp>
    </p:spTree>
    <p:extLst>
      <p:ext uri="{BB962C8B-B14F-4D97-AF65-F5344CB8AC3E}">
        <p14:creationId xmlns:p14="http://schemas.microsoft.com/office/powerpoint/2010/main" val="194684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wget -O ASDDataset.zip https://huggingface.co/datasets/NYCU-PCSxNTHU-MIS/ABIDEI/resolve/main/ASDDataset.zip?download=true</a:t>
            </a:r>
          </a:p>
          <a:p>
            <a:r>
              <a:rPr lang="en-US" dirty="0" smtClean="0"/>
              <a:t>https://huggingface.co/datasets/NYCU-PCSxNTHU-MIS/ABIDEI</a:t>
            </a:r>
          </a:p>
          <a:p>
            <a:endParaRPr lang="en-US" dirty="0" smtClean="0"/>
          </a:p>
          <a:p>
            <a:r>
              <a:rPr lang="en-US" dirty="0" smtClean="0"/>
              <a:t>Autism Brain Imaging Data Exchange I</a:t>
            </a:r>
            <a:r>
              <a:rPr lang="en-US" baseline="0" dirty="0" smtClean="0"/>
              <a:t> </a:t>
            </a:r>
            <a:r>
              <a:rPr lang="en-US" dirty="0" smtClean="0"/>
              <a:t>ABIDE I</a:t>
            </a:r>
          </a:p>
          <a:p>
            <a:r>
              <a:rPr lang="en-US" dirty="0" smtClean="0"/>
              <a:t>https://fcon_1000.projects.nitrc.org/indi/abide/abide_I.html</a:t>
            </a:r>
          </a:p>
          <a:p>
            <a:endParaRPr lang="en-US" dirty="0" smtClean="0"/>
          </a:p>
          <a:p>
            <a:r>
              <a:rPr lang="en-US" dirty="0" smtClean="0"/>
              <a:t>Total of 1102 participants, 531 individuals with ASD and 571 typical developmental controls </a:t>
            </a:r>
          </a:p>
          <a:p>
            <a:r>
              <a:rPr lang="en-US" dirty="0" smtClean="0"/>
              <a:t>ages 6-64 years, median 14.7 years old</a:t>
            </a:r>
          </a:p>
          <a:p>
            <a:r>
              <a:rPr lang="en-US" dirty="0" smtClean="0"/>
              <a:t>Data adopting</a:t>
            </a:r>
          </a:p>
          <a:p>
            <a:r>
              <a:rPr lang="en-US" dirty="0" smtClean="0"/>
              <a:t>Resting state functional magnetic resonance imaging (rs-fMRI)</a:t>
            </a:r>
          </a:p>
          <a:p>
            <a:r>
              <a:rPr lang="en-US" dirty="0" smtClean="0"/>
              <a:t>Behavior data</a:t>
            </a:r>
          </a:p>
          <a:p>
            <a:r>
              <a:rPr lang="en-US" dirty="0" smtClean="0"/>
              <a:t>The Autism Diagnostic Interview-Revised (ADI-R)</a:t>
            </a:r>
          </a:p>
          <a:p>
            <a:r>
              <a:rPr lang="en-US" dirty="0" smtClean="0"/>
              <a:t>Autism Diagnostic Observation Schedule-2nd edition (ADOS-2)</a:t>
            </a:r>
          </a:p>
          <a:p>
            <a:r>
              <a:rPr lang="en-US" dirty="0" smtClean="0"/>
              <a:t>Social Responsiveness Scale, 2nd Edition (SRS-2)</a:t>
            </a:r>
          </a:p>
          <a:p>
            <a:r>
              <a:rPr lang="en-US" dirty="0" smtClean="0"/>
              <a:t>The Vineland Adaptive Behavior Scales (VABS) (Vineland-3) </a:t>
            </a:r>
          </a:p>
          <a:p>
            <a:r>
              <a:rPr lang="en-US" dirty="0" smtClean="0"/>
              <a:t>Wechsler Intelligence Scale for Children (WISC IV)</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5</a:t>
            </a:fld>
            <a:endParaRPr lang="en-US"/>
          </a:p>
        </p:txBody>
      </p:sp>
    </p:spTree>
    <p:extLst>
      <p:ext uri="{BB962C8B-B14F-4D97-AF65-F5344CB8AC3E}">
        <p14:creationId xmlns:p14="http://schemas.microsoft.com/office/powerpoint/2010/main" val="2543516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wget -O OCTXRay.zip</a:t>
            </a:r>
            <a:r>
              <a:rPr lang="en-US" baseline="0" dirty="0" smtClean="0"/>
              <a:t> https://data.mendeley.com/public-files/datasets/rscbjbr9sj/files/810b2ce2-11c3-4424-996e-3bef36600907/file_downloaded</a:t>
            </a:r>
            <a:endParaRPr lang="en-US" dirty="0" smtClean="0"/>
          </a:p>
          <a:p>
            <a:r>
              <a:rPr lang="en-US" sz="1200" b="0" kern="1200" dirty="0" smtClean="0">
                <a:solidFill>
                  <a:schemeClr val="tx1"/>
                </a:solidFill>
                <a:effectLst/>
                <a:latin typeface="+mn-lt"/>
                <a:ea typeface="+mn-ea"/>
                <a:cs typeface="+mn-cs"/>
              </a:rPr>
              <a:t/>
            </a:r>
            <a:br>
              <a:rPr lang="en-US" sz="1200" b="0" kern="1200" dirty="0" smtClean="0">
                <a:solidFill>
                  <a:schemeClr val="tx1"/>
                </a:solidFill>
                <a:effectLst/>
                <a:latin typeface="+mn-lt"/>
                <a:ea typeface="+mn-ea"/>
                <a:cs typeface="+mn-cs"/>
              </a:rPr>
            </a:br>
            <a:r>
              <a:rPr lang="en-US" dirty="0" smtClean="0"/>
              <a:t>Version 3: one download only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https://data.mendeley.com/datasets/rscbjbr9sj/3</a:t>
            </a:r>
          </a:p>
          <a:p>
            <a:r>
              <a:rPr lang="en-US" dirty="0" smtClean="0"/>
              <a:t>https://data.mendeley.com/public-files/datasets/rscbjbr9sj/files/810b2ce2-11c3-4424-996e-3bef36600907/file_downloaded</a:t>
            </a:r>
          </a:p>
          <a:p>
            <a:endParaRPr lang="en-US" dirty="0" smtClean="0"/>
          </a:p>
          <a:p>
            <a:r>
              <a:rPr lang="en-US" dirty="0" smtClean="0"/>
              <a:t>Version 2: provides</a:t>
            </a:r>
            <a:r>
              <a:rPr lang="en-US" baseline="0" dirty="0" smtClean="0"/>
              <a:t> separate downloads for OCT, ChestXray and code (6.55 GB in total)</a:t>
            </a:r>
            <a:endParaRPr lang="en-US" dirty="0" smtClean="0"/>
          </a:p>
          <a:p>
            <a:r>
              <a:rPr lang="en-US" dirty="0" smtClean="0"/>
              <a:t>https://data.mendeley.com/datasets/rscbjbr9sj/2</a:t>
            </a:r>
          </a:p>
          <a:p>
            <a:r>
              <a:rPr lang="en-US" dirty="0" smtClean="0"/>
              <a:t>All data: X-ray and OCT</a:t>
            </a:r>
          </a:p>
          <a:p>
            <a:r>
              <a:rPr lang="en-US" dirty="0" smtClean="0"/>
              <a:t>Xray:</a:t>
            </a:r>
          </a:p>
          <a:p>
            <a:r>
              <a:rPr lang="en-US" dirty="0" smtClean="0"/>
              <a:t>https://data.mendeley.com/public-files/datasets/rscbjbr9sj/files/f12eaf6d-6023-432f-acc9-80c9d7393433/file_downloaded</a:t>
            </a:r>
          </a:p>
          <a:p>
            <a:r>
              <a:rPr lang="en-US" dirty="0" smtClean="0"/>
              <a:t>OCT:</a:t>
            </a:r>
          </a:p>
          <a:p>
            <a:r>
              <a:rPr lang="en-US" dirty="0" smtClean="0"/>
              <a:t>https://data.mendeley.com/public-files/datasets/rscbjbr9sj/files/5699a1d8-d1b6-45db-bb92-b61051445347/file_downloaded</a:t>
            </a:r>
          </a:p>
          <a:p>
            <a:endParaRPr lang="en-US" dirty="0" smtClean="0"/>
          </a:p>
          <a:p>
            <a:r>
              <a:rPr lang="en-US" dirty="0" smtClean="0"/>
              <a:t>Labeled Optical Coherence Tomography (OCT) and Chest X-Ray Images for Classification</a:t>
            </a:r>
          </a:p>
          <a:p>
            <a:r>
              <a:rPr lang="en-US" dirty="0" smtClean="0"/>
              <a:t>Identifying Medical Diagnoses and Treatable Diseases by Image-Based Deep Learning</a:t>
            </a:r>
          </a:p>
          <a:p>
            <a:r>
              <a:rPr lang="en-US" sz="1200" b="0" i="0" kern="1200" dirty="0" smtClean="0">
                <a:solidFill>
                  <a:schemeClr val="tx1"/>
                </a:solidFill>
                <a:effectLst/>
                <a:latin typeface="+mn-lt"/>
                <a:ea typeface="+mn-ea"/>
                <a:cs typeface="+mn-cs"/>
              </a:rPr>
              <a:t>Deep learning-based classification and referral of treatable human diseases</a:t>
            </a:r>
            <a:endParaRPr lang="en-US" dirty="0" smtClean="0"/>
          </a:p>
          <a:p>
            <a:endParaRPr lang="en-US" dirty="0" smtClean="0"/>
          </a:p>
          <a:p>
            <a:r>
              <a:rPr lang="en-US" sz="1200" b="0" i="0" kern="1200" dirty="0" smtClean="0">
                <a:solidFill>
                  <a:schemeClr val="tx1"/>
                </a:solidFill>
                <a:effectLst/>
                <a:latin typeface="+mn-lt"/>
                <a:ea typeface="+mn-ea"/>
                <a:cs typeface="+mn-cs"/>
              </a:rPr>
              <a:t>Dataset of validated OCT and Chest X-Ray images described and analyzed in "Deep learning-based classification and referral of treatable human diseases". The OCT Images are split into a training set and a testing set of independent patients. OCT Images are labeled as (disease)-(randomized patient ID)-(image number by this patient) and split into 4 directories: CNV, DME, DRUSEN, and NORMAL.</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https://www.kaggle.com/datasets/tolgadincer/labeled-chest-xray-images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 collected and labeled a total of 5,232 chest X-ray images from children, including 3,883 characterized as depicting pneumonia (2,538 bacterial and 1,345 viral) and 1,349 normal, from a total of 5,856 patients to train the AI system. The model was then tested with 234 normal images and 390 pneumonia images (242 bacterial and 148 viral) from 624 patients. After 100 epochs (iterations through the entire dataset) of the model, the training was stopped due to the absence of further improvement in both loss and accuracy (</a:t>
            </a:r>
            <a:r>
              <a:rPr lang="en-US" sz="1200" b="0" i="0" u="none" strike="noStrike" kern="1200" dirty="0" smtClean="0">
                <a:solidFill>
                  <a:schemeClr val="tx1"/>
                </a:solidFill>
                <a:effectLst/>
                <a:latin typeface="+mn-lt"/>
                <a:ea typeface="+mn-ea"/>
                <a:cs typeface="+mn-cs"/>
                <a:hlinkClick r:id="rId4"/>
              </a:rPr>
              <a:t>Figures 6</a:t>
            </a:r>
            <a:r>
              <a:rPr lang="en-US" sz="1200" b="0" i="0" kern="1200" dirty="0" smtClean="0">
                <a:solidFill>
                  <a:schemeClr val="tx1"/>
                </a:solidFill>
                <a:effectLst/>
                <a:latin typeface="+mn-lt"/>
                <a:ea typeface="+mn-ea"/>
                <a:cs typeface="+mn-cs"/>
              </a:rPr>
              <a:t>A and 6B).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In the comparison of chest X-rays presenting as pneumonia versus normal, we achieved an accuracy of 92.8%, with a sensitivity of 93.2% and a specificity of 90.1%. The area under the ROC curve for detection of pneumonia from normal was 96.8% (</a:t>
            </a:r>
            <a:r>
              <a:rPr lang="en-US" sz="1200" b="0" i="0" u="none" strike="noStrike" kern="1200" dirty="0" smtClean="0">
                <a:solidFill>
                  <a:schemeClr val="tx1"/>
                </a:solidFill>
                <a:effectLst/>
                <a:latin typeface="+mn-lt"/>
                <a:ea typeface="+mn-ea"/>
                <a:cs typeface="+mn-cs"/>
                <a:hlinkClick r:id="rId4"/>
              </a:rPr>
              <a:t>Figure 6</a:t>
            </a:r>
            <a:r>
              <a:rPr lang="en-US" sz="1200" b="0" i="0" kern="1200" dirty="0" smtClean="0">
                <a:solidFill>
                  <a:schemeClr val="tx1"/>
                </a:solidFill>
                <a:effectLst/>
                <a:latin typeface="+mn-lt"/>
                <a:ea typeface="+mn-ea"/>
                <a:cs typeface="+mn-cs"/>
              </a:rPr>
              <a:t>E). Binary comparison of bacterial and viral pneumonia resulted in a test accuracy of 90.7%, with a sensitivity of 88.6% and a specificity of 90.9% (</a:t>
            </a:r>
            <a:r>
              <a:rPr lang="en-US" sz="1200" b="0" i="0" u="none" strike="noStrike" kern="1200" dirty="0" smtClean="0">
                <a:solidFill>
                  <a:schemeClr val="tx1"/>
                </a:solidFill>
                <a:effectLst/>
                <a:latin typeface="+mn-lt"/>
                <a:ea typeface="+mn-ea"/>
                <a:cs typeface="+mn-cs"/>
                <a:hlinkClick r:id="rId4"/>
              </a:rPr>
              <a:t>Figures 6</a:t>
            </a:r>
            <a:r>
              <a:rPr lang="en-US" sz="1200" b="0" i="0" kern="1200" dirty="0" smtClean="0">
                <a:solidFill>
                  <a:schemeClr val="tx1"/>
                </a:solidFill>
                <a:effectLst/>
                <a:latin typeface="+mn-lt"/>
                <a:ea typeface="+mn-ea"/>
                <a:cs typeface="+mn-cs"/>
              </a:rPr>
              <a:t>C and 6D). The area under the ROC curve for distinguishing bacterial and viral pneumonia was 94.0%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Optical coherence tomography (OCT) images (Spectralis OCT, Heidelberg Engineering, Germany) were selected from retrospective cohorts of adult patients from the Shiley Eye Institute of the University of California San Diego, the California Retinal Research Foundation, Medical Center Ophthalmology Associates, the Shanghai First People’s Hospital, and Beijing Tongren Eye Center between July 1, 2013 and March 1, 2017. All OCT imaging was performed as part of patients’ routine clinical care. There were no exclusion criteria based on age, gender, or race. We searched local electronic medical record databases for diagnoses of choroidal neovascularization, diabetic macular edema, drusen and normal to initially assign images. A horizontal foveal cut of OCT scans was downloaded with a standard image format according to manufacure’s softwares and instructions. Chest X-ray images (anterior-posterior) were selected from retrospective cohorts of pediatric patients of one to five years old from Guangzhou Women and Children’s Medical Center, Guangzhou. All chest X-ray imaging was performed as part of patients’ routine clinical care. Institutional Review Board (IRB)/Ethics Committee approvals were obtained. The work was conducted in a manner compliant with the United States Health Insurance Portability and Accountability Act (HIPAA) and was adherent to the tenets of the Declaration of Helsinki.</a:t>
            </a:r>
            <a:endParaRPr lang="en-US" dirty="0" smtClean="0"/>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6</a:t>
            </a:fld>
            <a:endParaRPr lang="en-US"/>
          </a:p>
        </p:txBody>
      </p:sp>
    </p:spTree>
    <p:extLst>
      <p:ext uri="{BB962C8B-B14F-4D97-AF65-F5344CB8AC3E}">
        <p14:creationId xmlns:p14="http://schemas.microsoft.com/office/powerpoint/2010/main" val="250158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kaggle datasets download nazmul0087/ct-kidney-dataset-normal-cyst-tumor-and-stone</a:t>
            </a:r>
          </a:p>
          <a:p>
            <a:endParaRPr lang="en-US" dirty="0" smtClean="0"/>
          </a:p>
          <a:p>
            <a:pPr rtl="0" eaLnBrk="1" fontAlgn="auto" latinLnBrk="0" hangingPunct="1"/>
            <a:r>
              <a:rPr lang="en-US" sz="1200" b="1" i="0" u="none" strike="noStrike" kern="1200" dirty="0" smtClean="0">
                <a:solidFill>
                  <a:schemeClr val="tx1"/>
                </a:solidFill>
                <a:effectLst/>
                <a:latin typeface="+mn-lt"/>
                <a:ea typeface="+mn-ea"/>
                <a:cs typeface="+mn-cs"/>
              </a:rPr>
              <a:t>5200 (randomly</a:t>
            </a:r>
            <a:r>
              <a:rPr lang="en-US" sz="1200" b="1" i="0" u="none" strike="noStrike" kern="1200" baseline="0" dirty="0" smtClean="0">
                <a:solidFill>
                  <a:schemeClr val="tx1"/>
                </a:solidFill>
                <a:effectLst/>
                <a:latin typeface="+mn-lt"/>
                <a:ea typeface="+mn-ea"/>
                <a:cs typeface="+mn-cs"/>
              </a:rPr>
              <a:t> 1300 for each class, </a:t>
            </a:r>
            <a:r>
              <a:rPr lang="en-US" sz="1200" b="1" i="0" u="none" strike="noStrike" kern="1200" dirty="0" smtClean="0">
                <a:solidFill>
                  <a:schemeClr val="tx1"/>
                </a:solidFill>
                <a:effectLst/>
                <a:latin typeface="+mn-lt"/>
                <a:ea typeface="+mn-ea"/>
                <a:cs typeface="+mn-cs"/>
              </a:rPr>
              <a:t>flexible)</a:t>
            </a:r>
            <a:endParaRPr lang="en-US" sz="1200" b="0" i="0" u="none" strike="noStrike" kern="1200" dirty="0" smtClean="0">
              <a:solidFill>
                <a:schemeClr val="tx1"/>
              </a:solidFill>
              <a:effectLst/>
              <a:latin typeface="+mn-lt"/>
              <a:ea typeface="+mn-ea"/>
              <a:cs typeface="+mn-cs"/>
            </a:endParaRPr>
          </a:p>
          <a:p>
            <a:pPr rtl="0" eaLnBrk="1" fontAlgn="t" latinLnBrk="0" hangingPunct="1"/>
            <a:r>
              <a:rPr lang="en-US" sz="1200" b="1" i="0" u="none" strike="noStrike" kern="1200" dirty="0" smtClean="0">
                <a:solidFill>
                  <a:schemeClr val="tx1"/>
                </a:solidFill>
                <a:effectLst/>
                <a:latin typeface="+mn-lt"/>
                <a:ea typeface="+mn-ea"/>
                <a:cs typeface="+mn-cs"/>
              </a:rPr>
              <a:t>7266</a:t>
            </a:r>
            <a:endParaRPr lang="en-US" dirty="0" smtClean="0"/>
          </a:p>
          <a:p>
            <a:r>
              <a:rPr lang="en-US" dirty="0" smtClean="0"/>
              <a:t>Our created dataset contains 12,446 unique data within it in which the cyst contains 3,709, normal 5,077, stone 1,377, and tumor 2,283</a:t>
            </a:r>
          </a:p>
          <a:p>
            <a:endParaRPr lang="en-US" dirty="0" smtClean="0"/>
          </a:p>
          <a:p>
            <a:r>
              <a:rPr lang="en-US" dirty="0" smtClean="0"/>
              <a:t>From the dataset, i. e., the CT KIDNEY DATASET: Normal-Cyst-Tumor and Stone, we randomly chose 1300 images of each class and trained our six models. All the neural network models were trained on Google Colab Pro Edition with 26.3 GB of GEN Ram and 16160 MB of GPU RAM using Cuda version 11.2. All the models were trained with a batch size of 16 and up to 100 epochs.</a:t>
            </a:r>
          </a:p>
          <a:p>
            <a:endParaRPr lang="en-US" dirty="0" smtClean="0"/>
          </a:p>
          <a:p>
            <a:r>
              <a:rPr lang="en-US" sz="1200" b="0" i="0" kern="1200" dirty="0" smtClean="0">
                <a:solidFill>
                  <a:schemeClr val="tx1"/>
                </a:solidFill>
                <a:effectLst/>
                <a:latin typeface="+mn-lt"/>
                <a:ea typeface="+mn-ea"/>
                <a:cs typeface="+mn-cs"/>
              </a:rPr>
              <a:t>The dataset was collected from PACS (Picture archiving and communication system) from different hospitals in Dhaka, Bangladesh where patients were already diagnosed with having a kidney tumor, cyst, normal or stone findings. Both the Coronal and Axial cuts were selected from both contrast and non-contrast studies with protocol for the whole abdomen and urogram. The Dicom study was then carefully selected, one diagnosis at a time, and from those we created a batch of Dicom images of the region of interest for each radiological finding. Following that, we excluded each patient's information and meta data from the Dicom images and converted the Dicom images to a lossless jpg image format. After the conversion, each image finding was again verified by a radiologist and a medical technologist to reconfirm the correctness of the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Islam MN, Hasan M, Hossain M, Alam M, Rabiul G, Uddin MZ, Soylu A. Vision transformer and explainable transfer learning models for auto detection of kidney cyst, stone and tumor from CT-radiography. Scientific Reports. 2022 Jul 6;12(1):1-4.</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7</a:t>
            </a:fld>
            <a:endParaRPr lang="en-US"/>
          </a:p>
        </p:txBody>
      </p:sp>
    </p:spTree>
    <p:extLst>
      <p:ext uri="{BB962C8B-B14F-4D97-AF65-F5344CB8AC3E}">
        <p14:creationId xmlns:p14="http://schemas.microsoft.com/office/powerpoint/2010/main" val="130301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wget -O IDRID.zip https://huggingface.co/datasets/NYCU-PCSxNTHU-MIS/IDRID/resolve/main/IDRID.zip?download=true</a:t>
            </a:r>
          </a:p>
          <a:p>
            <a:endParaRPr lang="en-US" dirty="0" smtClean="0"/>
          </a:p>
          <a:p>
            <a:r>
              <a:rPr lang="en-US" dirty="0" smtClean="0"/>
              <a:t>Indian Diabetic Retinopathy Image Dataset (IDRiD): A Database for Diabetic Retinopathy Screening Research</a:t>
            </a:r>
          </a:p>
          <a:p>
            <a:r>
              <a:rPr lang="en-US" dirty="0" smtClean="0"/>
              <a:t>IDRiD: Diabetic Retinopathy – Segmentation and Grading Challenge</a:t>
            </a:r>
          </a:p>
          <a:p>
            <a:endParaRPr lang="en-US" dirty="0" smtClean="0"/>
          </a:p>
          <a:p>
            <a:r>
              <a:rPr lang="en-US" dirty="0" smtClean="0"/>
              <a:t>A novel diabetic retinopathy grading using modified deep neural network with segmentation of blood vessels and retinal abnormalities</a:t>
            </a:r>
          </a:p>
          <a:p>
            <a:endParaRPr lang="en-US" dirty="0" smtClean="0"/>
          </a:p>
          <a:p>
            <a:r>
              <a:rPr lang="en-US" dirty="0" smtClean="0"/>
              <a:t>187 MB</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8</a:t>
            </a:fld>
            <a:endParaRPr lang="en-US"/>
          </a:p>
        </p:txBody>
      </p:sp>
    </p:spTree>
    <p:extLst>
      <p:ext uri="{BB962C8B-B14F-4D97-AF65-F5344CB8AC3E}">
        <p14:creationId xmlns:p14="http://schemas.microsoft.com/office/powerpoint/2010/main" val="328422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wget -O MHIST_images.zip https://uc9493694fa8ba414fc8d2f54b81.dl.dropboxusercontent.com/cd/0/get/CkCEJNYmnyExb1sCDzhK6gIlCvge9jENN_SiTfmIO7-y2kqX6EPeQkUbGRogmYDXGI1Lj6FLtOhM5dzm4euosNDBAsBx3dyMeWKT400Ez80135n0ymK-ZHzTUg9QQ_cTE-p6EGNFBk_RJDVSxxOog62HSsqOKK2amXW3VMOYW3Qfpg/file</a:t>
            </a:r>
          </a:p>
          <a:p>
            <a:r>
              <a:rPr lang="en-US" dirty="0" smtClean="0"/>
              <a:t>wget -O annotations.csv https://uc189864c253d9388434ff6deabf.dl.dropboxusercontent.com/cd/0/get/CkC9zw2SmdpeLUHHp-_1JOSHeAr2D6ctmpbQyD8N-IGziaTdzMqSfhP5VFlwg0LKNChtI-m7BfT3kO3Vvo1Uj51ETIPlXuFAzvkPk5AMhxSuWvCjKQZUtw21L0Ev63TD97VClyGz0bPV1uP6FS4C9SvfJP6dSoykCV1EpRjfaH7L1Q/file</a:t>
            </a:r>
          </a:p>
          <a:p>
            <a:endParaRPr lang="en-US" dirty="0" smtClean="0"/>
          </a:p>
          <a:p>
            <a:r>
              <a:rPr lang="en-US" dirty="0" smtClean="0"/>
              <a:t>MHIST: A Minimalist Histopathology Image Analysis Dataset</a:t>
            </a:r>
          </a:p>
          <a:p>
            <a:endParaRPr lang="en-US" dirty="0" smtClean="0"/>
          </a:p>
          <a:p>
            <a:r>
              <a:rPr lang="en-US" dirty="0" smtClean="0"/>
              <a:t>Annotations are included in annotations.csv. Note that this file includes each image file name and its corresponding majority-vote label and degree of annotator agreement expressed as the number of annotators who marked the image as SSA (e.g., 6 indicates 6/7 agreement with a ground truth of SSA and 2 would indicate 5/7 agreement with a ground truth of HP)</a:t>
            </a:r>
          </a:p>
          <a:p>
            <a:endParaRPr lang="en-US" dirty="0" smtClean="0"/>
          </a:p>
          <a:p>
            <a:r>
              <a:rPr lang="en-US" dirty="0" smtClean="0"/>
              <a:t>A Petri Dish for Histopathology Image Analysis</a:t>
            </a:r>
          </a:p>
          <a:p>
            <a:endParaRPr lang="en-US" dirty="0" smtClean="0"/>
          </a:p>
          <a:p>
            <a:r>
              <a:rPr lang="en-US" sz="1200" b="0" i="0" kern="1200" dirty="0" smtClean="0">
                <a:solidFill>
                  <a:schemeClr val="tx1"/>
                </a:solidFill>
                <a:effectLst/>
                <a:latin typeface="+mn-lt"/>
                <a:ea typeface="+mn-ea"/>
                <a:cs typeface="+mn-cs"/>
              </a:rPr>
              <a:t>Instead of using whole-slide images, which are too large to directly train on for most academic researchers, our dataset consists only of 224 </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224 pixel image tiles of tissue; these images can be directly fed into standard computer vision models such as ResNet. Finally, for annotations, each patch in our dataset was directly classified by seven board-certified gastrointestinal pathologists and given a gold-standard label based on their majority vote</a:t>
            </a:r>
            <a:r>
              <a:rPr lang="en-US" dirty="0" smtClean="0"/>
              <a:t> </a:t>
            </a:r>
          </a:p>
          <a:p>
            <a:endParaRPr lang="en-US" dirty="0" smtClean="0"/>
          </a:p>
          <a:p>
            <a:r>
              <a:rPr lang="en-US" sz="1200" b="0" i="0" kern="1200" dirty="0" smtClean="0">
                <a:solidFill>
                  <a:schemeClr val="tx1"/>
                </a:solidFill>
                <a:effectLst/>
                <a:latin typeface="+mn-lt"/>
                <a:ea typeface="+mn-ea"/>
                <a:cs typeface="+mn-cs"/>
              </a:rPr>
              <a:t>Colorectal cancer is the second leading cause of cancer death in the United States, with an estimated 53,200 deaths in 2020 [14]. As a result, colonoscopy is one of the most common cancer screening programs in the United States [15], and classification of colorectal polyps (growths inside the colon lining that can lead to colonic cancer if left untreated) is one of the highest-volume tasks in pathology. Our task focuses on the clinically-important binary distinction between hyperplastic polyps (HPs) and sessile serrated adenomas (SSAs), a challenging problem with considerable inter-pathologist variability [16–20]. HPs are typically benign, while SSAs are precancerous lesions that can turn into cancer if left untreated and require sooner follow-up examinations [21]. Pathologically, HPs have a superficial serrated architecture and elongated crypts, whereas SSAs are characterized by broad-based crypts, often with complex structure and heavy serration [22].</a:t>
            </a:r>
            <a:r>
              <a:rPr lang="en-US" dirty="0" smtClean="0"/>
              <a:t> </a:t>
            </a:r>
          </a:p>
          <a:p>
            <a:endParaRPr lang="en-US" dirty="0" smtClean="0"/>
          </a:p>
          <a:p>
            <a:endParaRPr lang="en-US" dirty="0" smtClean="0"/>
          </a:p>
          <a:p>
            <a:r>
              <a:rPr lang="en-US" sz="1200" b="0" i="0" kern="1200" dirty="0" smtClean="0">
                <a:solidFill>
                  <a:schemeClr val="tx1"/>
                </a:solidFill>
                <a:effectLst/>
                <a:latin typeface="+mn-lt"/>
                <a:ea typeface="+mn-ea"/>
                <a:cs typeface="+mn-cs"/>
              </a:rPr>
              <a:t>For our dataset, we scanned 328 Formalin Fixed Paraffin-Embedded (FFPE) wholeslide images of colorectal polyps, which were originally diagnosed on the whole-slide level as hyperplastic polyps (HPs) or sessile serrated adenomas (SSAs), from patients at the Dartmouth-Hitchcock Medical Center. These slides were scanned by an Aperio AT2 scanner at 40x resolution; to increase the field of view, we compress the slides with 8x magnification. From these 328 whole-slide images, we then extracted 3,152 image tiles (portions of size 224 </a:t>
            </a:r>
            <a:r>
              <a:rPr lang="en-US" sz="1200" b="0" i="1"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224 pixels) representing diagnostically-relevant regions of interest for HPs or SSAs. These images were shuffled and anonymized by removing all metadata such that no sensitive patient information was retrievable from any images. All images contain mostly tissue by area (as opposed to white space) and were confirmed by our pathologists to be high-quality with few artifacts. The use and release of our dataset was approved by Dartmouth-Hitchcock Health IRB</a:t>
            </a:r>
            <a:r>
              <a:rPr lang="en-US" dirty="0" smtClean="0"/>
              <a:t>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9</a:t>
            </a:fld>
            <a:endParaRPr lang="en-US"/>
          </a:p>
        </p:txBody>
      </p:sp>
    </p:spTree>
    <p:extLst>
      <p:ext uri="{BB962C8B-B14F-4D97-AF65-F5344CB8AC3E}">
        <p14:creationId xmlns:p14="http://schemas.microsoft.com/office/powerpoint/2010/main" val="266162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1E2043FA-11CB-4445-9277-9DE92176699E}" type="slidenum">
              <a:rPr lang="en-US" smtClean="0"/>
              <a:t>11</a:t>
            </a:fld>
            <a:endParaRPr lang="en-US"/>
          </a:p>
        </p:txBody>
      </p:sp>
    </p:spTree>
    <p:extLst>
      <p:ext uri="{BB962C8B-B14F-4D97-AF65-F5344CB8AC3E}">
        <p14:creationId xmlns:p14="http://schemas.microsoft.com/office/powerpoint/2010/main" val="20287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Freeform: Shape 7">
            <a:extLst>
              <a:ext uri="{FF2B5EF4-FFF2-40B4-BE49-F238E27FC236}">
                <a16:creationId xmlns:a16="http://schemas.microsoft.com/office/drawing/2014/main" id="{1E99C6B2-05CE-48A7-8696-CEC64BE74DF5}"/>
              </a:ext>
            </a:extLst>
          </p:cNvPr>
          <p:cNvSpPr/>
          <p:nvPr userDrawn="1"/>
        </p:nvSpPr>
        <p:spPr>
          <a:xfrm>
            <a:off x="0" y="3571875"/>
            <a:ext cx="12192000" cy="3286124"/>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sp>
        <p:nvSpPr>
          <p:cNvPr id="24"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746061"/>
            <a:ext cx="9144000" cy="590931"/>
          </a:xfrm>
        </p:spPr>
        <p:txBody>
          <a:bodyPr vert="horz" lIns="91440" tIns="45720" rIns="91440" bIns="45720" rtlCol="0">
            <a:spAutoFit/>
          </a:bodyPr>
          <a:lstStyle>
            <a:lvl1pPr marL="0" indent="0">
              <a:buNone/>
              <a:defRPr lang="en-GB" sz="3600" dirty="0">
                <a:solidFill>
                  <a:schemeClr val="accent2">
                    <a:lumMod val="50000"/>
                  </a:schemeClr>
                </a:solidFill>
                <a:latin typeface="Cambria" panose="02040503050406030204" pitchFamily="18" charset="0"/>
                <a:ea typeface="Cambria" panose="02040503050406030204" pitchFamily="18" charset="0"/>
              </a:defRPr>
            </a:lvl1pPr>
          </a:lstStyle>
          <a:p>
            <a:pPr marL="228600" lvl="0" indent="-228600"/>
            <a:r>
              <a:rPr lang="en-US" noProof="0" dirty="0"/>
              <a:t>Subtitle</a:t>
            </a:r>
          </a:p>
        </p:txBody>
      </p:sp>
      <p:sp>
        <p:nvSpPr>
          <p:cNvPr id="25"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869331"/>
            <a:ext cx="8156235" cy="840230"/>
          </a:xfrm>
        </p:spPr>
        <p:txBody>
          <a:bodyPr vert="horz" wrap="square" lIns="91440" tIns="45720" rIns="91440" bIns="45720" rtlCol="0" anchor="b">
            <a:spAutoFit/>
          </a:bodyPr>
          <a:lstStyle>
            <a:lvl1pPr>
              <a:defRPr lang="en-GB" sz="5400" b="1" dirty="0">
                <a:solidFill>
                  <a:schemeClr val="tx1">
                    <a:lumMod val="75000"/>
                    <a:lumOff val="25000"/>
                  </a:schemeClr>
                </a:solidFill>
                <a:latin typeface="Cambria" panose="02040503050406030204" pitchFamily="18" charset="0"/>
                <a:ea typeface="Cambria" panose="02040503050406030204" pitchFamily="18" charset="0"/>
              </a:defRPr>
            </a:lvl1pPr>
          </a:lstStyle>
          <a:p>
            <a:pPr marL="0" lvl="0"/>
            <a:r>
              <a:rPr lang="en-US" noProof="0" dirty="0"/>
              <a:t>Title</a:t>
            </a:r>
          </a:p>
        </p:txBody>
      </p:sp>
      <p:sp>
        <p:nvSpPr>
          <p:cNvPr id="26" name="Rectangle 25">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4400165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4" name="Date Placeholder 3"/>
          <p:cNvSpPr>
            <a:spLocks noGrp="1"/>
          </p:cNvSpPr>
          <p:nvPr>
            <p:ph type="dt" sz="half" idx="10"/>
          </p:nvPr>
        </p:nvSpPr>
        <p:spPr/>
        <p:txBody>
          <a:bodyPr/>
          <a:lstStyle/>
          <a:p>
            <a:fld id="{A77AA20B-E823-49EB-A12F-1F92A0BA8F96}" type="datetime7">
              <a:rPr lang="en-US" smtClean="0"/>
              <a:t>Mar-25</a:t>
            </a:fld>
            <a:endParaRPr lang="en-US"/>
          </a:p>
        </p:txBody>
      </p:sp>
      <p:sp>
        <p:nvSpPr>
          <p:cNvPr id="5" name="Footer Placeholder 4"/>
          <p:cNvSpPr>
            <a:spLocks noGrp="1"/>
          </p:cNvSpPr>
          <p:nvPr>
            <p:ph type="ftr" sz="quarter" idx="11"/>
          </p:nvPr>
        </p:nvSpPr>
        <p:spPr/>
        <p:txBody>
          <a:bodyPr/>
          <a:lstStyle/>
          <a:p>
            <a:r>
              <a:rPr lang="en-US" dirty="0" smtClean="0"/>
              <a:t>Edwin </a:t>
            </a:r>
            <a:r>
              <a:rPr lang="en-US" dirty="0"/>
              <a:t>Arkel Rios</a:t>
            </a:r>
          </a:p>
        </p:txBody>
      </p:sp>
      <p:sp>
        <p:nvSpPr>
          <p:cNvPr id="6" name="Slide Number Placeholder 5"/>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952191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4" name="Date Placeholder 3"/>
          <p:cNvSpPr>
            <a:spLocks noGrp="1"/>
          </p:cNvSpPr>
          <p:nvPr>
            <p:ph type="dt" sz="half" idx="10"/>
          </p:nvPr>
        </p:nvSpPr>
        <p:spPr/>
        <p:txBody>
          <a:bodyPr/>
          <a:lstStyle/>
          <a:p>
            <a:fld id="{369D94EC-77A4-4C6A-8F10-75E1795EFC3D}" type="datetime7">
              <a:rPr lang="en-US" smtClean="0"/>
              <a:t>Mar-25</a:t>
            </a:fld>
            <a:endParaRPr lang="en-US"/>
          </a:p>
        </p:txBody>
      </p:sp>
      <p:sp>
        <p:nvSpPr>
          <p:cNvPr id="5" name="Footer Placeholder 4"/>
          <p:cNvSpPr>
            <a:spLocks noGrp="1"/>
          </p:cNvSpPr>
          <p:nvPr>
            <p:ph type="ftr" sz="quarter" idx="11"/>
          </p:nvPr>
        </p:nvSpPr>
        <p:spPr/>
        <p:txBody>
          <a:bodyPr/>
          <a:lstStyle/>
          <a:p>
            <a:r>
              <a:rPr lang="en-US" dirty="0" smtClean="0"/>
              <a:t>Edwin </a:t>
            </a:r>
            <a:r>
              <a:rPr lang="en-US" dirty="0"/>
              <a:t>Arkel Rios</a:t>
            </a:r>
          </a:p>
        </p:txBody>
      </p:sp>
      <p:sp>
        <p:nvSpPr>
          <p:cNvPr id="6" name="Slide Number Placeholder 5"/>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70866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6330" y="156115"/>
            <a:ext cx="10515600" cy="793339"/>
          </a:xfrm>
        </p:spPr>
        <p:txBody>
          <a:bodyPr/>
          <a:lstStyle>
            <a:lvl1pPr>
              <a:defRPr b="1">
                <a:latin typeface="Cambria" panose="02040503050406030204" pitchFamily="18" charset="0"/>
                <a:ea typeface="Cambria" panose="02040503050406030204" pitchFamily="18" charset="0"/>
              </a:defRPr>
            </a:lvl1pPr>
          </a:lstStyle>
          <a:p>
            <a:r>
              <a:rPr lang="en-US" altLang="zh-TW" smtClean="0"/>
              <a:t>Click to edit Master title style</a:t>
            </a:r>
            <a:endParaRPr lang="en-US" dirty="0"/>
          </a:p>
        </p:txBody>
      </p:sp>
      <p:sp>
        <p:nvSpPr>
          <p:cNvPr id="3" name="Content Placeholder 2"/>
          <p:cNvSpPr>
            <a:spLocks noGrp="1"/>
          </p:cNvSpPr>
          <p:nvPr>
            <p:ph idx="1"/>
          </p:nvPr>
        </p:nvSpPr>
        <p:spPr>
          <a:xfrm>
            <a:off x="836330" y="981728"/>
            <a:ext cx="10515600" cy="4789180"/>
          </a:xfrm>
        </p:spPr>
        <p:txBody>
          <a:bodyPr>
            <a:normAutofit/>
          </a:bodyPr>
          <a:lstStyle>
            <a:lvl1pPr marL="228600" indent="-228600">
              <a:buClr>
                <a:schemeClr val="accent1">
                  <a:lumMod val="75000"/>
                </a:schemeClr>
              </a:buClr>
              <a:buFont typeface="Arial" panose="020B0604020202020204" pitchFamily="34" charset="0"/>
              <a:buChar char="•"/>
              <a:defRPr sz="2400" b="0">
                <a:latin typeface="Verdana" panose="020B0604030504040204" pitchFamily="34" charset="0"/>
                <a:ea typeface="Verdana" panose="020B0604030504040204" pitchFamily="34" charset="0"/>
                <a:cs typeface="Lucida Sans Unicode" panose="020B0602030504020204" pitchFamily="34" charset="0"/>
              </a:defRPr>
            </a:lvl1pPr>
            <a:lvl2pPr marL="685800" indent="-228600">
              <a:buClr>
                <a:schemeClr val="accent1">
                  <a:lumMod val="75000"/>
                </a:schemeClr>
              </a:buClr>
              <a:buFont typeface="Arial" panose="020B0604020202020204" pitchFamily="34" charset="0"/>
              <a:buChar char="•"/>
              <a:defRPr sz="2000">
                <a:latin typeface="Verdana" panose="020B0604030504040204" pitchFamily="34" charset="0"/>
                <a:ea typeface="Verdana" panose="020B0604030504040204" pitchFamily="34" charset="0"/>
                <a:cs typeface="Lucida Sans Unicode" panose="020B0602030504020204" pitchFamily="34" charset="0"/>
              </a:defRPr>
            </a:lvl2pPr>
            <a:lvl3pPr marL="11430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3pPr>
            <a:lvl4pPr marL="16002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4pPr>
            <a:lvl5pPr marL="20574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5p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dirty="0"/>
          </a:p>
        </p:txBody>
      </p:sp>
      <p:sp>
        <p:nvSpPr>
          <p:cNvPr id="4" name="Date Placeholder 3"/>
          <p:cNvSpPr>
            <a:spLocks noGrp="1"/>
          </p:cNvSpPr>
          <p:nvPr>
            <p:ph type="dt" sz="half" idx="10"/>
          </p:nvPr>
        </p:nvSpPr>
        <p:spPr>
          <a:xfrm>
            <a:off x="838200" y="6479769"/>
            <a:ext cx="731520" cy="365125"/>
          </a:xfrm>
        </p:spPr>
        <p:txBody>
          <a:bodyPr/>
          <a:lstStyle>
            <a:lvl1pPr>
              <a:defRPr>
                <a:latin typeface="Cambria" panose="02040503050406030204" pitchFamily="18" charset="0"/>
                <a:ea typeface="Cambria" panose="02040503050406030204" pitchFamily="18" charset="0"/>
              </a:defRPr>
            </a:lvl1p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a:xfrm>
            <a:off x="4038600" y="6479768"/>
            <a:ext cx="4114800" cy="365125"/>
          </a:xfrm>
          <a:noFill/>
        </p:spPr>
        <p:txBody>
          <a:bodyPr/>
          <a:lstStyle>
            <a:lvl1pPr>
              <a:defRPr>
                <a:latin typeface="Cambria" panose="02040503050406030204" pitchFamily="18" charset="0"/>
                <a:ea typeface="Cambria" panose="02040503050406030204" pitchFamily="18" charset="0"/>
              </a:defRPr>
            </a:lvl1pPr>
          </a:lstStyle>
          <a:p>
            <a:r>
              <a:rPr lang="en-US" dirty="0" smtClean="0"/>
              <a:t>Edwin </a:t>
            </a:r>
            <a:r>
              <a:rPr lang="en-US" dirty="0"/>
              <a:t>Arkel Rios</a:t>
            </a:r>
          </a:p>
        </p:txBody>
      </p:sp>
      <p:sp>
        <p:nvSpPr>
          <p:cNvPr id="6" name="Slide Number Placeholder 5"/>
          <p:cNvSpPr>
            <a:spLocks noGrp="1"/>
          </p:cNvSpPr>
          <p:nvPr>
            <p:ph type="sldNum" sz="quarter" idx="12"/>
          </p:nvPr>
        </p:nvSpPr>
        <p:spPr>
          <a:xfrm>
            <a:off x="10622280" y="6479767"/>
            <a:ext cx="731520" cy="365125"/>
          </a:xfrm>
        </p:spPr>
        <p:txBody>
          <a:bodyPr/>
          <a:lstStyle>
            <a:lvl1pPr>
              <a:defRPr>
                <a:latin typeface="Cambria" panose="02040503050406030204" pitchFamily="18" charset="0"/>
                <a:ea typeface="Cambria" panose="02040503050406030204" pitchFamily="18" charset="0"/>
              </a:defRPr>
            </a:lvl1pPr>
          </a:lstStyle>
          <a:p>
            <a:fld id="{594CEDED-D3EC-4391-9C77-1999D26E6186}" type="slidenum">
              <a:rPr lang="en-US" smtClean="0"/>
              <a:pPr/>
              <a:t>‹#›</a:t>
            </a:fld>
            <a:endParaRPr lang="en-US"/>
          </a:p>
        </p:txBody>
      </p:sp>
      <p:sp>
        <p:nvSpPr>
          <p:cNvPr id="9" name="文字版面配置區 8">
            <a:extLst>
              <a:ext uri="{FF2B5EF4-FFF2-40B4-BE49-F238E27FC236}">
                <a16:creationId xmlns:a16="http://schemas.microsoft.com/office/drawing/2014/main" id="{831581CA-8D80-411B-B8AE-8E2404D03614}"/>
              </a:ext>
            </a:extLst>
          </p:cNvPr>
          <p:cNvSpPr>
            <a:spLocks noGrp="1"/>
          </p:cNvSpPr>
          <p:nvPr>
            <p:ph type="body" sz="quarter" idx="13"/>
          </p:nvPr>
        </p:nvSpPr>
        <p:spPr>
          <a:xfrm>
            <a:off x="838200" y="6117701"/>
            <a:ext cx="10514013" cy="329792"/>
          </a:xfrm>
        </p:spPr>
        <p:txBody>
          <a:bodyPr>
            <a:noAutofit/>
          </a:bodyPr>
          <a:lstStyle>
            <a:lvl1pPr marL="0" indent="0">
              <a:buNone/>
              <a:defRPr sz="1200">
                <a:latin typeface="+mn-lt"/>
              </a:defRPr>
            </a:lvl1pPr>
            <a:lvl2pPr marL="457200" indent="0">
              <a:buNone/>
              <a:defRPr sz="1200">
                <a:latin typeface="+mn-lt"/>
              </a:defRPr>
            </a:lvl2pPr>
            <a:lvl3pPr marL="914400" indent="0">
              <a:buNone/>
              <a:defRPr sz="1200">
                <a:latin typeface="+mn-lt"/>
              </a:defRPr>
            </a:lvl3pPr>
            <a:lvl4pPr marL="1371600" indent="0">
              <a:buNone/>
              <a:defRPr sz="1200">
                <a:latin typeface="+mn-lt"/>
              </a:defRPr>
            </a:lvl4pPr>
            <a:lvl5pPr marL="1828800" indent="0">
              <a:buNone/>
              <a:defRPr sz="1200">
                <a:latin typeface="+mn-lt"/>
              </a:defRPr>
            </a:lvl5pPr>
          </a:lstStyle>
          <a:p>
            <a:pPr lvl="0"/>
            <a:r>
              <a:rPr lang="en-US" altLang="zh-TW" smtClean="0"/>
              <a:t>Edit Master text styles</a:t>
            </a:r>
          </a:p>
        </p:txBody>
      </p:sp>
    </p:spTree>
    <p:extLst>
      <p:ext uri="{BB962C8B-B14F-4D97-AF65-F5344CB8AC3E}">
        <p14:creationId xmlns:p14="http://schemas.microsoft.com/office/powerpoint/2010/main" val="234815253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atin typeface="Cambria" panose="02040503050406030204" pitchFamily="18" charset="0"/>
                <a:ea typeface="Cambria" panose="02040503050406030204" pitchFamily="18" charset="0"/>
              </a:defRPr>
            </a:lvl1pPr>
          </a:lstStyle>
          <a:p>
            <a:r>
              <a:rPr lang="en-US" altLang="zh-TW"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smtClean="0"/>
              <a:t>Edit Master text styles</a:t>
            </a:r>
          </a:p>
        </p:txBody>
      </p:sp>
    </p:spTree>
    <p:extLst>
      <p:ext uri="{BB962C8B-B14F-4D97-AF65-F5344CB8AC3E}">
        <p14:creationId xmlns:p14="http://schemas.microsoft.com/office/powerpoint/2010/main" val="19155780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5" name="Date Placeholder 4"/>
          <p:cNvSpPr>
            <a:spLocks noGrp="1"/>
          </p:cNvSpPr>
          <p:nvPr>
            <p:ph type="dt" sz="half" idx="10"/>
          </p:nvPr>
        </p:nvSpPr>
        <p:spPr/>
        <p:txBody>
          <a:bodyPr/>
          <a:lstStyle/>
          <a:p>
            <a:fld id="{C4A46E8C-3A42-4F63-BDEE-BAB9FEE06546}" type="datetime7">
              <a:rPr lang="en-US" smtClean="0"/>
              <a:t>Mar-25</a:t>
            </a:fld>
            <a:endParaRPr lang="en-US"/>
          </a:p>
        </p:txBody>
      </p:sp>
      <p:sp>
        <p:nvSpPr>
          <p:cNvPr id="6" name="Footer Placeholder 5"/>
          <p:cNvSpPr>
            <a:spLocks noGrp="1"/>
          </p:cNvSpPr>
          <p:nvPr>
            <p:ph type="ftr" sz="quarter" idx="11"/>
          </p:nvPr>
        </p:nvSpPr>
        <p:spPr/>
        <p:txBody>
          <a:bodyPr/>
          <a:lstStyle/>
          <a:p>
            <a:r>
              <a:rPr lang="en-US" dirty="0" smtClean="0"/>
              <a:t>Edwin </a:t>
            </a:r>
            <a:r>
              <a:rPr lang="en-US" dirty="0"/>
              <a:t>Arkel Rios</a:t>
            </a:r>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7600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7" name="Date Placeholder 6"/>
          <p:cNvSpPr>
            <a:spLocks noGrp="1"/>
          </p:cNvSpPr>
          <p:nvPr>
            <p:ph type="dt" sz="half" idx="10"/>
          </p:nvPr>
        </p:nvSpPr>
        <p:spPr/>
        <p:txBody>
          <a:bodyPr/>
          <a:lstStyle/>
          <a:p>
            <a:fld id="{DD601E4A-9C5A-4957-8ADE-8A509DCC6DB9}" type="datetime7">
              <a:rPr lang="en-US" smtClean="0"/>
              <a:t>Mar-25</a:t>
            </a:fld>
            <a:endParaRPr lang="en-US"/>
          </a:p>
        </p:txBody>
      </p:sp>
      <p:sp>
        <p:nvSpPr>
          <p:cNvPr id="8" name="Footer Placeholder 7"/>
          <p:cNvSpPr>
            <a:spLocks noGrp="1"/>
          </p:cNvSpPr>
          <p:nvPr>
            <p:ph type="ftr" sz="quarter" idx="11"/>
          </p:nvPr>
        </p:nvSpPr>
        <p:spPr/>
        <p:txBody>
          <a:bodyPr/>
          <a:lstStyle/>
          <a:p>
            <a:r>
              <a:rPr lang="en-US" dirty="0" smtClean="0"/>
              <a:t>Edwin </a:t>
            </a:r>
            <a:r>
              <a:rPr lang="en-US" dirty="0"/>
              <a:t>Arkel Rios</a:t>
            </a:r>
          </a:p>
        </p:txBody>
      </p:sp>
      <p:sp>
        <p:nvSpPr>
          <p:cNvPr id="9" name="Slide Number Placeholder 8"/>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73698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smtClean="0"/>
              <a:t>Click to edit Master title style</a:t>
            </a:r>
            <a:endParaRPr lang="en-US"/>
          </a:p>
        </p:txBody>
      </p:sp>
      <p:sp>
        <p:nvSpPr>
          <p:cNvPr id="3" name="Date Placeholder 2"/>
          <p:cNvSpPr>
            <a:spLocks noGrp="1"/>
          </p:cNvSpPr>
          <p:nvPr>
            <p:ph type="dt" sz="half" idx="10"/>
          </p:nvPr>
        </p:nvSpPr>
        <p:spPr/>
        <p:txBody>
          <a:bodyPr/>
          <a:lstStyle/>
          <a:p>
            <a:fld id="{188E2CCC-C422-4A60-951A-AC4BA66836BF}" type="datetime7">
              <a:rPr lang="en-US" smtClean="0"/>
              <a:t>Mar-25</a:t>
            </a:fld>
            <a:endParaRPr lang="en-US"/>
          </a:p>
        </p:txBody>
      </p:sp>
      <p:sp>
        <p:nvSpPr>
          <p:cNvPr id="4" name="Footer Placeholder 3"/>
          <p:cNvSpPr>
            <a:spLocks noGrp="1"/>
          </p:cNvSpPr>
          <p:nvPr>
            <p:ph type="ftr" sz="quarter" idx="11"/>
          </p:nvPr>
        </p:nvSpPr>
        <p:spPr/>
        <p:txBody>
          <a:bodyPr/>
          <a:lstStyle/>
          <a:p>
            <a:r>
              <a:rPr lang="en-US" dirty="0" smtClean="0"/>
              <a:t>Edwin </a:t>
            </a:r>
            <a:r>
              <a:rPr lang="en-US" dirty="0"/>
              <a:t>Arkel Rios</a:t>
            </a:r>
          </a:p>
        </p:txBody>
      </p:sp>
      <p:sp>
        <p:nvSpPr>
          <p:cNvPr id="5" name="Slide Number Placeholder 4"/>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54659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304F5-7438-46BE-B8B8-A04CEE129520}" type="datetime7">
              <a:rPr lang="en-US" smtClean="0"/>
              <a:t>Mar-25</a:t>
            </a:fld>
            <a:endParaRPr lang="en-US"/>
          </a:p>
        </p:txBody>
      </p:sp>
      <p:sp>
        <p:nvSpPr>
          <p:cNvPr id="3" name="Footer Placeholder 2"/>
          <p:cNvSpPr>
            <a:spLocks noGrp="1"/>
          </p:cNvSpPr>
          <p:nvPr>
            <p:ph type="ftr" sz="quarter" idx="11"/>
          </p:nvPr>
        </p:nvSpPr>
        <p:spPr/>
        <p:txBody>
          <a:bodyPr/>
          <a:lstStyle/>
          <a:p>
            <a:r>
              <a:rPr lang="en-US" dirty="0" smtClean="0"/>
              <a:t>Edwin </a:t>
            </a:r>
            <a:r>
              <a:rPr lang="en-US" dirty="0"/>
              <a:t>Arkel Rios</a:t>
            </a:r>
          </a:p>
        </p:txBody>
      </p:sp>
      <p:sp>
        <p:nvSpPr>
          <p:cNvPr id="4" name="Slide Number Placeholder 3"/>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134980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smtClean="0"/>
              <a:t>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95C2505F-B591-4A0B-9176-938D81DF6E52}" type="datetime7">
              <a:rPr lang="en-US" smtClean="0"/>
              <a:t>Mar-25</a:t>
            </a:fld>
            <a:endParaRPr lang="en-US"/>
          </a:p>
        </p:txBody>
      </p:sp>
      <p:sp>
        <p:nvSpPr>
          <p:cNvPr id="6" name="Footer Placeholder 5"/>
          <p:cNvSpPr>
            <a:spLocks noGrp="1"/>
          </p:cNvSpPr>
          <p:nvPr>
            <p:ph type="ftr" sz="quarter" idx="11"/>
          </p:nvPr>
        </p:nvSpPr>
        <p:spPr/>
        <p:txBody>
          <a:bodyPr/>
          <a:lstStyle/>
          <a:p>
            <a:r>
              <a:rPr lang="en-US" dirty="0" smtClean="0"/>
              <a:t>Edwin Arkel Rios</a:t>
            </a:r>
            <a:endParaRPr lang="en-US" dirty="0"/>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87555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smtClean="0"/>
              <a:t>Edit Master text styles</a:t>
            </a:r>
          </a:p>
        </p:txBody>
      </p:sp>
      <p:sp>
        <p:nvSpPr>
          <p:cNvPr id="5" name="Date Placeholder 4"/>
          <p:cNvSpPr>
            <a:spLocks noGrp="1"/>
          </p:cNvSpPr>
          <p:nvPr>
            <p:ph type="dt" sz="half" idx="10"/>
          </p:nvPr>
        </p:nvSpPr>
        <p:spPr/>
        <p:txBody>
          <a:bodyPr/>
          <a:lstStyle/>
          <a:p>
            <a:fld id="{69CB483E-7C12-4D6C-823D-74CC6CDD6E31}" type="datetime7">
              <a:rPr lang="en-US" smtClean="0"/>
              <a:t>Mar-25</a:t>
            </a:fld>
            <a:endParaRPr lang="en-US"/>
          </a:p>
        </p:txBody>
      </p:sp>
      <p:sp>
        <p:nvSpPr>
          <p:cNvPr id="6" name="Footer Placeholder 5"/>
          <p:cNvSpPr>
            <a:spLocks noGrp="1"/>
          </p:cNvSpPr>
          <p:nvPr>
            <p:ph type="ftr" sz="quarter" idx="11"/>
          </p:nvPr>
        </p:nvSpPr>
        <p:spPr/>
        <p:txBody>
          <a:bodyPr/>
          <a:lstStyle/>
          <a:p>
            <a:r>
              <a:rPr lang="en-US" dirty="0" smtClean="0"/>
              <a:t>Edwin </a:t>
            </a:r>
            <a:r>
              <a:rPr lang="en-US" dirty="0"/>
              <a:t>Arkel Rios</a:t>
            </a:r>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11419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0375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838200" y="134151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492875"/>
            <a:ext cx="731520" cy="3651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vert="horz" lIns="91440" tIns="45720" rIns="91440" bIns="45720" rtlCol="0" anchor="ctr"/>
          <a:lstStyle>
            <a:lvl1pPr algn="l">
              <a:defRPr sz="1200">
                <a:solidFill>
                  <a:schemeClr val="tx1">
                    <a:tint val="75000"/>
                  </a:schemeClr>
                </a:solidFill>
                <a:latin typeface="Cambria" panose="02040503050406030204" pitchFamily="18" charset="0"/>
                <a:ea typeface="Cambria" panose="02040503050406030204" pitchFamily="18" charset="0"/>
              </a:defRPr>
            </a:lvl1pPr>
          </a:lstStyle>
          <a:p>
            <a:fld id="{92EB6FAC-529B-45B4-8296-244AE83C31B0}" type="datetime7">
              <a:rPr lang="en-US" smtClean="0"/>
              <a:pPr/>
              <a:t>Mar-25</a:t>
            </a:fld>
            <a:endParaRPr lang="en-US"/>
          </a:p>
        </p:txBody>
      </p:sp>
      <p:sp>
        <p:nvSpPr>
          <p:cNvPr id="5" name="Footer Placeholder 4"/>
          <p:cNvSpPr>
            <a:spLocks noGrp="1"/>
          </p:cNvSpPr>
          <p:nvPr>
            <p:ph type="ftr" sz="quarter" idx="3"/>
          </p:nvPr>
        </p:nvSpPr>
        <p:spPr>
          <a:xfrm>
            <a:off x="4038600" y="6492874"/>
            <a:ext cx="4114800" cy="365125"/>
          </a:xfrm>
          <a:prstGeom prst="rect">
            <a:avLst/>
          </a:prstGeom>
          <a:noFill/>
        </p:spPr>
        <p:txBody>
          <a:bodyPr vert="horz" lIns="91440" tIns="45720" rIns="91440" bIns="45720" rtlCol="0" anchor="ctr"/>
          <a:lstStyle>
            <a:lvl1pPr algn="ctr">
              <a:defRPr sz="1200">
                <a:solidFill>
                  <a:schemeClr val="tx1">
                    <a:tint val="75000"/>
                  </a:schemeClr>
                </a:solidFill>
                <a:latin typeface="Cambria" panose="02040503050406030204" pitchFamily="18" charset="0"/>
                <a:ea typeface="Cambria" panose="02040503050406030204" pitchFamily="18" charset="0"/>
              </a:defRPr>
            </a:lvl1pPr>
          </a:lstStyle>
          <a:p>
            <a:r>
              <a:rPr lang="en-US" dirty="0" smtClean="0"/>
              <a:t>Edwin </a:t>
            </a:r>
            <a:r>
              <a:rPr lang="en-US" dirty="0"/>
              <a:t>Arkel Rios</a:t>
            </a:r>
          </a:p>
        </p:txBody>
      </p:sp>
      <p:sp>
        <p:nvSpPr>
          <p:cNvPr id="6" name="Slide Number Placeholder 5"/>
          <p:cNvSpPr>
            <a:spLocks noGrp="1"/>
          </p:cNvSpPr>
          <p:nvPr>
            <p:ph type="sldNum" sz="quarter" idx="4"/>
          </p:nvPr>
        </p:nvSpPr>
        <p:spPr>
          <a:xfrm>
            <a:off x="10622280" y="6493767"/>
            <a:ext cx="731520" cy="3651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vert="horz" lIns="91440" tIns="45720" rIns="91440" bIns="45720" rtlCol="0" anchor="ctr"/>
          <a:lstStyle>
            <a:lvl1pPr algn="r">
              <a:defRPr sz="1200">
                <a:solidFill>
                  <a:schemeClr val="tx1">
                    <a:tint val="75000"/>
                  </a:schemeClr>
                </a:solidFill>
                <a:latin typeface="Cambria" panose="02040503050406030204" pitchFamily="18" charset="0"/>
                <a:ea typeface="Cambria" panose="02040503050406030204" pitchFamily="18" charset="0"/>
              </a:defRPr>
            </a:lvl1pPr>
          </a:lstStyle>
          <a:p>
            <a:fld id="{594CEDED-D3EC-4391-9C77-1999D26E6186}" type="slidenum">
              <a:rPr lang="en-US" smtClean="0"/>
              <a:pPr/>
              <a:t>‹#›</a:t>
            </a:fld>
            <a:endParaRPr lang="en-US"/>
          </a:p>
        </p:txBody>
      </p:sp>
    </p:spTree>
    <p:extLst>
      <p:ext uri="{BB962C8B-B14F-4D97-AF65-F5344CB8AC3E}">
        <p14:creationId xmlns:p14="http://schemas.microsoft.com/office/powerpoint/2010/main" val="420244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Georgia Pro Semibold" panose="02040702050405020303"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zenodo.org/records/363203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hyperlink" Target="https://patchcamelyon.grand-challenge.org/Downloa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hyperlink" Target="https://data.mendeley.com/datasets/rscbjbr9sj/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medmnist.com/" TargetMode="External"/><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dmc.nycu.edu.tw/zh_Hans_CN/dataset/taiwan-aging-and-mental-illness-cohort-tam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s://adni.loni.usc.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figshare.com/articles/dataset/BreCaHAD_A_Dataset_for_Breast_Cancer_Histopathological_Annotation_and_Diagnosis/7379186" TargetMode="External"/><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ThoroughImages/CAMEL?tab=readme-ov-fil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mirds.github.io/LungCancer/"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c/prostate-cancer-grade-assessment/data"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drivendata.org/competitions/67/competition-cervical-biops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ata.mendeley.com/datasets/9xxm58dvs3/1" TargetMode="External"/><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prod-dcd-datasets-cache-zipfiles.s3.eu-west-1.amazonaws.com/9xxm58dvs3-1.zi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fcon_1000.projects.nitrc.org/indi/abide/abide_I.html" TargetMode="External"/><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con_1000.projects.nitrc.org/indi/abide/abide_I.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hyperlink" Target="https://data.mendeley.com/datasets/rscbjbr9sj/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nazmul0087/ct-kidney-dataset-normal-cyst-tumor-and-sto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ieee-dataport.org/open-access/indian-diabetic-retinopathy-image-dataset-idri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bmirds.github.io/MHIST/"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t>Edwin </a:t>
            </a:r>
            <a:r>
              <a:rPr lang="en-US" dirty="0"/>
              <a:t>Arkel Rios</a:t>
            </a:r>
          </a:p>
        </p:txBody>
      </p:sp>
      <p:sp>
        <p:nvSpPr>
          <p:cNvPr id="4" name="Title 3"/>
          <p:cNvSpPr>
            <a:spLocks noGrp="1"/>
          </p:cNvSpPr>
          <p:nvPr>
            <p:ph type="ctrTitle"/>
          </p:nvPr>
        </p:nvSpPr>
        <p:spPr>
          <a:xfrm>
            <a:off x="694871" y="4121434"/>
            <a:ext cx="9312014" cy="1588127"/>
          </a:xfrm>
        </p:spPr>
        <p:txBody>
          <a:bodyPr/>
          <a:lstStyle/>
          <a:p>
            <a:r>
              <a:rPr lang="en-US" dirty="0" smtClean="0"/>
              <a:t>Micro-Course on AI for Medical Image Classification</a:t>
            </a:r>
            <a:endParaRPr lang="en-US" dirty="0"/>
          </a:p>
        </p:txBody>
      </p:sp>
    </p:spTree>
    <p:extLst>
      <p:ext uri="{BB962C8B-B14F-4D97-AF65-F5344CB8AC3E}">
        <p14:creationId xmlns:p14="http://schemas.microsoft.com/office/powerpoint/2010/main" val="2923012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Medical Datasets </a:t>
            </a:r>
            <a:r>
              <a:rPr lang="en-US" altLang="zh-CN" dirty="0" smtClean="0"/>
              <a:t>Others</a:t>
            </a:r>
            <a:endParaRPr lang="en-US" dirty="0"/>
          </a:p>
        </p:txBody>
      </p:sp>
      <p:sp>
        <p:nvSpPr>
          <p:cNvPr id="9" name="Text Placeholder 8"/>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26845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Datasets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70809831"/>
              </p:ext>
            </p:extLst>
          </p:nvPr>
        </p:nvGraphicFramePr>
        <p:xfrm>
          <a:off x="1017695" y="2064236"/>
          <a:ext cx="10608126" cy="2219960"/>
        </p:xfrm>
        <a:graphic>
          <a:graphicData uri="http://schemas.openxmlformats.org/drawingml/2006/table">
            <a:tbl>
              <a:tblPr firstRow="1" bandRow="1">
                <a:tableStyleId>{5C22544A-7EE6-4342-B048-85BDC9FD1C3A}</a:tableStyleId>
              </a:tblPr>
              <a:tblGrid>
                <a:gridCol w="2468880">
                  <a:extLst>
                    <a:ext uri="{9D8B030D-6E8A-4147-A177-3AD203B41FA5}">
                      <a16:colId xmlns:a16="http://schemas.microsoft.com/office/drawing/2014/main" val="3135894918"/>
                    </a:ext>
                  </a:extLst>
                </a:gridCol>
                <a:gridCol w="1274715">
                  <a:extLst>
                    <a:ext uri="{9D8B030D-6E8A-4147-A177-3AD203B41FA5}">
                      <a16:colId xmlns:a16="http://schemas.microsoft.com/office/drawing/2014/main" val="1733266991"/>
                    </a:ext>
                  </a:extLst>
                </a:gridCol>
                <a:gridCol w="1465217">
                  <a:extLst>
                    <a:ext uri="{9D8B030D-6E8A-4147-A177-3AD203B41FA5}">
                      <a16:colId xmlns:a16="http://schemas.microsoft.com/office/drawing/2014/main" val="929636775"/>
                    </a:ext>
                  </a:extLst>
                </a:gridCol>
                <a:gridCol w="1465217">
                  <a:extLst>
                    <a:ext uri="{9D8B030D-6E8A-4147-A177-3AD203B41FA5}">
                      <a16:colId xmlns:a16="http://schemas.microsoft.com/office/drawing/2014/main" val="3959769374"/>
                    </a:ext>
                  </a:extLst>
                </a:gridCol>
                <a:gridCol w="1465217">
                  <a:extLst>
                    <a:ext uri="{9D8B030D-6E8A-4147-A177-3AD203B41FA5}">
                      <a16:colId xmlns:a16="http://schemas.microsoft.com/office/drawing/2014/main" val="1058731110"/>
                    </a:ext>
                  </a:extLst>
                </a:gridCol>
                <a:gridCol w="1645920">
                  <a:extLst>
                    <a:ext uri="{9D8B030D-6E8A-4147-A177-3AD203B41FA5}">
                      <a16:colId xmlns:a16="http://schemas.microsoft.com/office/drawing/2014/main" val="145445814"/>
                    </a:ext>
                  </a:extLst>
                </a:gridCol>
                <a:gridCol w="822960">
                  <a:extLst>
                    <a:ext uri="{9D8B030D-6E8A-4147-A177-3AD203B41FA5}">
                      <a16:colId xmlns:a16="http://schemas.microsoft.com/office/drawing/2014/main" val="1569629927"/>
                    </a:ext>
                  </a:extLst>
                </a:gridCol>
              </a:tblGrid>
              <a:tr h="274320">
                <a:tc>
                  <a:txBody>
                    <a:bodyPr/>
                    <a:lstStyle/>
                    <a:p>
                      <a:r>
                        <a:rPr lang="en-US" dirty="0" smtClean="0"/>
                        <a:t>Name</a:t>
                      </a:r>
                      <a:endParaRPr lang="en-US" dirty="0"/>
                    </a:p>
                  </a:txBody>
                  <a:tcPr/>
                </a:tc>
                <a:tc>
                  <a:txBody>
                    <a:bodyPr/>
                    <a:lstStyle/>
                    <a:p>
                      <a:r>
                        <a:rPr lang="en-US" dirty="0" smtClean="0"/>
                        <a:t>Classes</a:t>
                      </a:r>
                      <a:endParaRPr lang="en-US" dirty="0"/>
                    </a:p>
                  </a:txBody>
                  <a:tcPr/>
                </a:tc>
                <a:tc>
                  <a:txBody>
                    <a:bodyPr/>
                    <a:lstStyle/>
                    <a:p>
                      <a:r>
                        <a:rPr lang="en-US" dirty="0" smtClean="0"/>
                        <a:t>Num.</a:t>
                      </a:r>
                      <a:r>
                        <a:rPr lang="en-US" baseline="0" dirty="0" smtClean="0"/>
                        <a:t> Train</a:t>
                      </a:r>
                      <a:endParaRPr lang="en-US" dirty="0"/>
                    </a:p>
                  </a:txBody>
                  <a:tcPr/>
                </a:tc>
                <a:tc>
                  <a:txBody>
                    <a:bodyPr/>
                    <a:lstStyle/>
                    <a:p>
                      <a:r>
                        <a:rPr lang="en-US" dirty="0" smtClean="0"/>
                        <a:t>Num.</a:t>
                      </a:r>
                      <a:r>
                        <a:rPr lang="en-US" baseline="0" dirty="0" smtClean="0"/>
                        <a:t> Test</a:t>
                      </a:r>
                      <a:endParaRPr lang="en-US" dirty="0"/>
                    </a:p>
                  </a:txBody>
                  <a:tcPr/>
                </a:tc>
                <a:tc>
                  <a:txBody>
                    <a:bodyPr/>
                    <a:lstStyle/>
                    <a:p>
                      <a:r>
                        <a:rPr lang="en-US" dirty="0" smtClean="0"/>
                        <a:t>Task</a:t>
                      </a:r>
                      <a:endParaRPr lang="en-US" dirty="0"/>
                    </a:p>
                  </a:txBody>
                  <a:tcPr/>
                </a:tc>
                <a:tc>
                  <a:txBody>
                    <a:bodyPr/>
                    <a:lstStyle/>
                    <a:p>
                      <a:r>
                        <a:rPr lang="en-US" dirty="0" smtClean="0"/>
                        <a:t>Type</a:t>
                      </a:r>
                      <a:endParaRPr lang="en-US" dirty="0"/>
                    </a:p>
                  </a:txBody>
                  <a:tcPr/>
                </a:tc>
                <a:tc>
                  <a:txBody>
                    <a:bodyPr/>
                    <a:lstStyle/>
                    <a:p>
                      <a:r>
                        <a:rPr lang="en-US" dirty="0" smtClean="0"/>
                        <a:t>Year</a:t>
                      </a:r>
                      <a:endParaRPr lang="en-US" dirty="0"/>
                    </a:p>
                  </a:txBody>
                  <a:tcPr/>
                </a:tc>
                <a:extLst>
                  <a:ext uri="{0D108BD9-81ED-4DB2-BD59-A6C34878D82A}">
                    <a16:rowId xmlns:a16="http://schemas.microsoft.com/office/drawing/2014/main" val="2900195798"/>
                  </a:ext>
                </a:extLst>
              </a:tr>
              <a:tr h="370840">
                <a:tc>
                  <a:txBody>
                    <a:bodyPr/>
                    <a:lstStyle/>
                    <a:p>
                      <a:r>
                        <a:rPr lang="en-US" dirty="0" smtClean="0"/>
                        <a:t>ABIDE I</a:t>
                      </a:r>
                      <a:endParaRPr lang="en-US" dirty="0"/>
                    </a:p>
                  </a:txBody>
                  <a:tcPr/>
                </a:tc>
                <a:tc>
                  <a:txBody>
                    <a:bodyPr/>
                    <a:lstStyle/>
                    <a:p>
                      <a:r>
                        <a:rPr lang="en-US" dirty="0" smtClean="0"/>
                        <a:t>2</a:t>
                      </a:r>
                      <a:endParaRPr lang="en-US" dirty="0"/>
                    </a:p>
                  </a:txBody>
                  <a:tcPr/>
                </a:tc>
                <a:tc>
                  <a:txBody>
                    <a:bodyPr/>
                    <a:lstStyle/>
                    <a:p>
                      <a:r>
                        <a:rPr lang="en-US" dirty="0" smtClean="0"/>
                        <a:t>1102</a:t>
                      </a:r>
                      <a:endParaRPr lang="en-US" dirty="0"/>
                    </a:p>
                  </a:txBody>
                  <a:tcPr/>
                </a:tc>
                <a:tc>
                  <a:txBody>
                    <a:bodyPr/>
                    <a:lstStyle/>
                    <a:p>
                      <a:r>
                        <a:rPr lang="en-US" dirty="0" smtClean="0"/>
                        <a:t>?</a:t>
                      </a:r>
                      <a:endParaRPr lang="en-US" dirty="0"/>
                    </a:p>
                  </a:txBody>
                  <a:tcPr/>
                </a:tc>
                <a:tc>
                  <a:txBody>
                    <a:bodyPr/>
                    <a:lstStyle/>
                    <a:p>
                      <a:r>
                        <a:rPr lang="en-US" dirty="0" smtClean="0"/>
                        <a:t>Classification</a:t>
                      </a:r>
                      <a:endParaRPr lang="en-US" dirty="0"/>
                    </a:p>
                  </a:txBody>
                  <a:tcPr/>
                </a:tc>
                <a:tc>
                  <a:txBody>
                    <a:bodyPr/>
                    <a:lstStyle/>
                    <a:p>
                      <a:r>
                        <a:rPr lang="en-US" dirty="0" smtClean="0"/>
                        <a:t>MRI</a:t>
                      </a:r>
                      <a:endParaRPr lang="en-US" dirty="0"/>
                    </a:p>
                  </a:txBody>
                  <a:tcPr/>
                </a:tc>
                <a:tc>
                  <a:txBody>
                    <a:bodyPr/>
                    <a:lstStyle/>
                    <a:p>
                      <a:r>
                        <a:rPr lang="en-US" dirty="0" smtClean="0"/>
                        <a:t>2016</a:t>
                      </a:r>
                      <a:endParaRPr lang="en-US" dirty="0"/>
                    </a:p>
                  </a:txBody>
                  <a:tcPr/>
                </a:tc>
                <a:extLst>
                  <a:ext uri="{0D108BD9-81ED-4DB2-BD59-A6C34878D82A}">
                    <a16:rowId xmlns:a16="http://schemas.microsoft.com/office/drawing/2014/main" val="2425965286"/>
                  </a:ext>
                </a:extLst>
              </a:tr>
              <a:tr h="370840">
                <a:tc>
                  <a:txBody>
                    <a:bodyPr/>
                    <a:lstStyle/>
                    <a:p>
                      <a:r>
                        <a:rPr lang="en-US" dirty="0" smtClean="0"/>
                        <a:t>Guangzhou Chest X-Ray</a:t>
                      </a:r>
                      <a:endParaRPr lang="en-US" dirty="0"/>
                    </a:p>
                  </a:txBody>
                  <a:tcPr/>
                </a:tc>
                <a:tc>
                  <a:txBody>
                    <a:bodyPr/>
                    <a:lstStyle/>
                    <a:p>
                      <a:r>
                        <a:rPr lang="en-US" dirty="0" smtClean="0"/>
                        <a:t>2/3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5232</a:t>
                      </a:r>
                    </a:p>
                  </a:txBody>
                  <a:tcPr/>
                </a:tc>
                <a:tc>
                  <a:txBody>
                    <a:bodyPr/>
                    <a:lstStyle/>
                    <a:p>
                      <a:r>
                        <a:rPr lang="en-US" dirty="0" smtClean="0"/>
                        <a:t>624</a:t>
                      </a:r>
                      <a:endParaRPr lang="en-US" dirty="0"/>
                    </a:p>
                  </a:txBody>
                  <a:tcPr/>
                </a:tc>
                <a:tc>
                  <a:txBody>
                    <a:bodyPr/>
                    <a:lstStyle/>
                    <a:p>
                      <a:r>
                        <a:rPr lang="en-US" dirty="0" smtClean="0"/>
                        <a:t>Classification</a:t>
                      </a:r>
                      <a:endParaRPr lang="en-US" dirty="0"/>
                    </a:p>
                  </a:txBody>
                  <a:tcPr/>
                </a:tc>
                <a:tc>
                  <a:txBody>
                    <a:bodyPr/>
                    <a:lstStyle/>
                    <a:p>
                      <a:r>
                        <a:rPr lang="en-US" dirty="0" smtClean="0"/>
                        <a:t>X-Ray</a:t>
                      </a:r>
                      <a:endParaRPr lang="en-US" dirty="0"/>
                    </a:p>
                  </a:txBody>
                  <a:tcPr/>
                </a:tc>
                <a:tc>
                  <a:txBody>
                    <a:bodyPr/>
                    <a:lstStyle/>
                    <a:p>
                      <a:r>
                        <a:rPr lang="en-US" dirty="0" smtClean="0"/>
                        <a:t>2018</a:t>
                      </a:r>
                      <a:endParaRPr lang="en-US" dirty="0"/>
                    </a:p>
                  </a:txBody>
                  <a:tcPr/>
                </a:tc>
                <a:extLst>
                  <a:ext uri="{0D108BD9-81ED-4DB2-BD59-A6C34878D82A}">
                    <a16:rowId xmlns:a16="http://schemas.microsoft.com/office/drawing/2014/main" val="3714242203"/>
                  </a:ext>
                </a:extLst>
              </a:tr>
              <a:tr h="370840">
                <a:tc>
                  <a:txBody>
                    <a:bodyPr/>
                    <a:lstStyle/>
                    <a:p>
                      <a:r>
                        <a:rPr lang="en-US" dirty="0" smtClean="0"/>
                        <a:t>Bangladesh CT Kidney</a:t>
                      </a:r>
                      <a:endParaRPr lang="en-US" dirty="0"/>
                    </a:p>
                  </a:txBody>
                  <a:tcPr/>
                </a:tc>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12466</a:t>
                      </a:r>
                    </a:p>
                  </a:txBody>
                  <a:tcPr/>
                </a:tc>
                <a:tc>
                  <a:txBody>
                    <a:bodyPr/>
                    <a:lstStyle/>
                    <a:p>
                      <a:r>
                        <a:rPr lang="en-US" dirty="0" smtClean="0"/>
                        <a:t>?</a:t>
                      </a:r>
                      <a:endParaRPr lang="en-US" dirty="0"/>
                    </a:p>
                  </a:txBody>
                  <a:tcPr/>
                </a:tc>
                <a:tc>
                  <a:txBody>
                    <a:bodyPr/>
                    <a:lstStyle/>
                    <a:p>
                      <a:r>
                        <a:rPr lang="en-US" dirty="0" smtClean="0"/>
                        <a:t>Classification</a:t>
                      </a:r>
                      <a:endParaRPr lang="en-US" dirty="0"/>
                    </a:p>
                  </a:txBody>
                  <a:tcPr/>
                </a:tc>
                <a:tc>
                  <a:txBody>
                    <a:bodyPr/>
                    <a:lstStyle/>
                    <a:p>
                      <a:r>
                        <a:rPr lang="en-US" dirty="0" smtClean="0"/>
                        <a:t>CT</a:t>
                      </a:r>
                      <a:endParaRPr lang="en-US" dirty="0"/>
                    </a:p>
                  </a:txBody>
                  <a:tcPr/>
                </a:tc>
                <a:tc>
                  <a:txBody>
                    <a:bodyPr/>
                    <a:lstStyle/>
                    <a:p>
                      <a:r>
                        <a:rPr lang="en-US" dirty="0" smtClean="0"/>
                        <a:t>2022</a:t>
                      </a:r>
                      <a:endParaRPr lang="en-US" dirty="0"/>
                    </a:p>
                  </a:txBody>
                  <a:tcPr/>
                </a:tc>
                <a:extLst>
                  <a:ext uri="{0D108BD9-81ED-4DB2-BD59-A6C34878D82A}">
                    <a16:rowId xmlns:a16="http://schemas.microsoft.com/office/drawing/2014/main" val="1929134474"/>
                  </a:ext>
                </a:extLst>
              </a:tr>
              <a:tr h="370840">
                <a:tc>
                  <a:txBody>
                    <a:bodyPr/>
                    <a:lstStyle/>
                    <a:p>
                      <a:r>
                        <a:rPr lang="en-US" dirty="0" smtClean="0"/>
                        <a:t>IDRID</a:t>
                      </a:r>
                      <a:endParaRPr lang="en-US" dirty="0"/>
                    </a:p>
                  </a:txBody>
                  <a:tcPr/>
                </a:tc>
                <a:tc>
                  <a:txBody>
                    <a:bodyPr/>
                    <a:lstStyle/>
                    <a:p>
                      <a:r>
                        <a:rPr lang="en-US" dirty="0" smtClean="0"/>
                        <a:t>5/3/8</a:t>
                      </a:r>
                      <a:endParaRPr lang="en-US" dirty="0"/>
                    </a:p>
                  </a:txBody>
                  <a:tcPr/>
                </a:tc>
                <a:tc>
                  <a:txBody>
                    <a:bodyPr/>
                    <a:lstStyle/>
                    <a:p>
                      <a:r>
                        <a:rPr lang="en-US" dirty="0" smtClean="0"/>
                        <a:t>413</a:t>
                      </a:r>
                      <a:endParaRPr lang="en-US" dirty="0"/>
                    </a:p>
                  </a:txBody>
                  <a:tcPr/>
                </a:tc>
                <a:tc>
                  <a:txBody>
                    <a:bodyPr/>
                    <a:lstStyle/>
                    <a:p>
                      <a:r>
                        <a:rPr lang="en-US" dirty="0" smtClean="0"/>
                        <a:t>103</a:t>
                      </a:r>
                      <a:endParaRPr lang="en-US" dirty="0"/>
                    </a:p>
                  </a:txBody>
                  <a:tcPr/>
                </a:tc>
                <a:tc>
                  <a:txBody>
                    <a:bodyPr/>
                    <a:lstStyle/>
                    <a:p>
                      <a:r>
                        <a:rPr lang="en-US" dirty="0" smtClean="0"/>
                        <a:t>Classification</a:t>
                      </a:r>
                      <a:endParaRPr lang="en-US" dirty="0"/>
                    </a:p>
                  </a:txBody>
                  <a:tcPr/>
                </a:tc>
                <a:tc>
                  <a:txBody>
                    <a:bodyPr/>
                    <a:lstStyle/>
                    <a:p>
                      <a:r>
                        <a:rPr lang="en-US" dirty="0" smtClean="0"/>
                        <a:t>Retinal</a:t>
                      </a:r>
                      <a:r>
                        <a:rPr lang="en-US" baseline="0" dirty="0" smtClean="0"/>
                        <a:t> Image</a:t>
                      </a:r>
                      <a:endParaRPr lang="en-US" dirty="0"/>
                    </a:p>
                  </a:txBody>
                  <a:tcPr/>
                </a:tc>
                <a:tc>
                  <a:txBody>
                    <a:bodyPr/>
                    <a:lstStyle/>
                    <a:p>
                      <a:r>
                        <a:rPr lang="en-US" dirty="0" smtClean="0"/>
                        <a:t>2018</a:t>
                      </a:r>
                      <a:endParaRPr lang="en-US" dirty="0"/>
                    </a:p>
                  </a:txBody>
                  <a:tcPr/>
                </a:tc>
                <a:extLst>
                  <a:ext uri="{0D108BD9-81ED-4DB2-BD59-A6C34878D82A}">
                    <a16:rowId xmlns:a16="http://schemas.microsoft.com/office/drawing/2014/main" val="2986564675"/>
                  </a:ext>
                </a:extLst>
              </a:tr>
              <a:tr h="370840">
                <a:tc>
                  <a:txBody>
                    <a:bodyPr/>
                    <a:lstStyle/>
                    <a:p>
                      <a:r>
                        <a:rPr lang="en-US" dirty="0" smtClean="0"/>
                        <a:t>MHIST</a:t>
                      </a:r>
                      <a:endParaRPr lang="en-US" dirty="0"/>
                    </a:p>
                  </a:txBody>
                  <a:tcPr/>
                </a:tc>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2175</a:t>
                      </a:r>
                    </a:p>
                  </a:txBody>
                  <a:tcPr/>
                </a:tc>
                <a:tc>
                  <a:txBody>
                    <a:bodyPr/>
                    <a:lstStyle/>
                    <a:p>
                      <a:r>
                        <a:rPr lang="en-US" dirty="0" smtClean="0"/>
                        <a:t>977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Classification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Histopathology</a:t>
                      </a:r>
                      <a:endParaRPr lang="en-US" dirty="0" smtClean="0"/>
                    </a:p>
                  </a:txBody>
                  <a:tcPr/>
                </a:tc>
                <a:tc>
                  <a:txBody>
                    <a:bodyPr/>
                    <a:lstStyle/>
                    <a:p>
                      <a:r>
                        <a:rPr lang="en-US" dirty="0" smtClean="0"/>
                        <a:t>2021</a:t>
                      </a:r>
                      <a:endParaRPr lang="en-US" dirty="0"/>
                    </a:p>
                  </a:txBody>
                  <a:tcPr/>
                </a:tc>
                <a:extLst>
                  <a:ext uri="{0D108BD9-81ED-4DB2-BD59-A6C34878D82A}">
                    <a16:rowId xmlns:a16="http://schemas.microsoft.com/office/drawing/2014/main" val="3994721912"/>
                  </a:ext>
                </a:extLst>
              </a:tr>
            </a:tbl>
          </a:graphicData>
        </a:graphic>
      </p:graphicFrame>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11</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79639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Datasets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93033772"/>
              </p:ext>
            </p:extLst>
          </p:nvPr>
        </p:nvGraphicFramePr>
        <p:xfrm>
          <a:off x="790067" y="1311077"/>
          <a:ext cx="10608126" cy="4074160"/>
        </p:xfrm>
        <a:graphic>
          <a:graphicData uri="http://schemas.openxmlformats.org/drawingml/2006/table">
            <a:tbl>
              <a:tblPr firstRow="1" bandRow="1">
                <a:tableStyleId>{5C22544A-7EE6-4342-B048-85BDC9FD1C3A}</a:tableStyleId>
              </a:tblPr>
              <a:tblGrid>
                <a:gridCol w="2468880">
                  <a:extLst>
                    <a:ext uri="{9D8B030D-6E8A-4147-A177-3AD203B41FA5}">
                      <a16:colId xmlns:a16="http://schemas.microsoft.com/office/drawing/2014/main" val="3135894918"/>
                    </a:ext>
                  </a:extLst>
                </a:gridCol>
                <a:gridCol w="1274715">
                  <a:extLst>
                    <a:ext uri="{9D8B030D-6E8A-4147-A177-3AD203B41FA5}">
                      <a16:colId xmlns:a16="http://schemas.microsoft.com/office/drawing/2014/main" val="1733266991"/>
                    </a:ext>
                  </a:extLst>
                </a:gridCol>
                <a:gridCol w="1465217">
                  <a:extLst>
                    <a:ext uri="{9D8B030D-6E8A-4147-A177-3AD203B41FA5}">
                      <a16:colId xmlns:a16="http://schemas.microsoft.com/office/drawing/2014/main" val="929636775"/>
                    </a:ext>
                  </a:extLst>
                </a:gridCol>
                <a:gridCol w="1465217">
                  <a:extLst>
                    <a:ext uri="{9D8B030D-6E8A-4147-A177-3AD203B41FA5}">
                      <a16:colId xmlns:a16="http://schemas.microsoft.com/office/drawing/2014/main" val="3959769374"/>
                    </a:ext>
                  </a:extLst>
                </a:gridCol>
                <a:gridCol w="1465217">
                  <a:extLst>
                    <a:ext uri="{9D8B030D-6E8A-4147-A177-3AD203B41FA5}">
                      <a16:colId xmlns:a16="http://schemas.microsoft.com/office/drawing/2014/main" val="1058731110"/>
                    </a:ext>
                  </a:extLst>
                </a:gridCol>
                <a:gridCol w="1645920">
                  <a:extLst>
                    <a:ext uri="{9D8B030D-6E8A-4147-A177-3AD203B41FA5}">
                      <a16:colId xmlns:a16="http://schemas.microsoft.com/office/drawing/2014/main" val="145445814"/>
                    </a:ext>
                  </a:extLst>
                </a:gridCol>
                <a:gridCol w="822960">
                  <a:extLst>
                    <a:ext uri="{9D8B030D-6E8A-4147-A177-3AD203B41FA5}">
                      <a16:colId xmlns:a16="http://schemas.microsoft.com/office/drawing/2014/main" val="1569629927"/>
                    </a:ext>
                  </a:extLst>
                </a:gridCol>
              </a:tblGrid>
              <a:tr h="274320">
                <a:tc>
                  <a:txBody>
                    <a:bodyPr/>
                    <a:lstStyle/>
                    <a:p>
                      <a:r>
                        <a:rPr lang="en-US" dirty="0" smtClean="0"/>
                        <a:t>Name</a:t>
                      </a:r>
                      <a:endParaRPr lang="en-US" dirty="0"/>
                    </a:p>
                  </a:txBody>
                  <a:tcPr/>
                </a:tc>
                <a:tc>
                  <a:txBody>
                    <a:bodyPr/>
                    <a:lstStyle/>
                    <a:p>
                      <a:r>
                        <a:rPr lang="en-US" dirty="0" smtClean="0"/>
                        <a:t>Classes</a:t>
                      </a:r>
                      <a:endParaRPr lang="en-US" dirty="0"/>
                    </a:p>
                  </a:txBody>
                  <a:tcPr/>
                </a:tc>
                <a:tc>
                  <a:txBody>
                    <a:bodyPr/>
                    <a:lstStyle/>
                    <a:p>
                      <a:r>
                        <a:rPr lang="en-US" dirty="0" smtClean="0"/>
                        <a:t>Num.</a:t>
                      </a:r>
                      <a:r>
                        <a:rPr lang="en-US" baseline="0" dirty="0" smtClean="0"/>
                        <a:t> Train</a:t>
                      </a:r>
                      <a:endParaRPr lang="en-US" dirty="0"/>
                    </a:p>
                  </a:txBody>
                  <a:tcPr/>
                </a:tc>
                <a:tc>
                  <a:txBody>
                    <a:bodyPr/>
                    <a:lstStyle/>
                    <a:p>
                      <a:r>
                        <a:rPr lang="en-US" dirty="0" smtClean="0"/>
                        <a:t>Num.</a:t>
                      </a:r>
                      <a:r>
                        <a:rPr lang="en-US" baseline="0" dirty="0" smtClean="0"/>
                        <a:t> Test</a:t>
                      </a:r>
                      <a:endParaRPr lang="en-US" dirty="0"/>
                    </a:p>
                  </a:txBody>
                  <a:tcPr/>
                </a:tc>
                <a:tc>
                  <a:txBody>
                    <a:bodyPr/>
                    <a:lstStyle/>
                    <a:p>
                      <a:r>
                        <a:rPr lang="en-US" dirty="0" smtClean="0"/>
                        <a:t>Task</a:t>
                      </a:r>
                      <a:endParaRPr lang="en-US" dirty="0"/>
                    </a:p>
                  </a:txBody>
                  <a:tcPr/>
                </a:tc>
                <a:tc>
                  <a:txBody>
                    <a:bodyPr/>
                    <a:lstStyle/>
                    <a:p>
                      <a:r>
                        <a:rPr lang="en-US" dirty="0" smtClean="0"/>
                        <a:t>Type</a:t>
                      </a:r>
                      <a:endParaRPr lang="en-US" dirty="0"/>
                    </a:p>
                  </a:txBody>
                  <a:tcPr/>
                </a:tc>
                <a:tc>
                  <a:txBody>
                    <a:bodyPr/>
                    <a:lstStyle/>
                    <a:p>
                      <a:r>
                        <a:rPr lang="en-US" dirty="0" smtClean="0"/>
                        <a:t>Year</a:t>
                      </a:r>
                      <a:endParaRPr lang="en-US" dirty="0"/>
                    </a:p>
                  </a:txBody>
                  <a:tcPr/>
                </a:tc>
                <a:extLst>
                  <a:ext uri="{0D108BD9-81ED-4DB2-BD59-A6C34878D82A}">
                    <a16:rowId xmlns:a16="http://schemas.microsoft.com/office/drawing/2014/main" val="2900195798"/>
                  </a:ext>
                </a:extLst>
              </a:tr>
              <a:tr h="370840">
                <a:tc>
                  <a:txBody>
                    <a:bodyPr/>
                    <a:lstStyle/>
                    <a:p>
                      <a:r>
                        <a:rPr lang="en-US" dirty="0" smtClean="0">
                          <a:solidFill>
                            <a:schemeClr val="tx1"/>
                          </a:solidFill>
                        </a:rPr>
                        <a:t>ABIDE I</a:t>
                      </a:r>
                      <a:endParaRPr lang="en-US" dirty="0">
                        <a:solidFill>
                          <a:schemeClr val="tx1"/>
                        </a:solidFill>
                      </a:endParaRPr>
                    </a:p>
                  </a:txBody>
                  <a:tcPr/>
                </a:tc>
                <a:tc>
                  <a:txBody>
                    <a:bodyPr/>
                    <a:lstStyle/>
                    <a:p>
                      <a:r>
                        <a:rPr lang="en-US" dirty="0" smtClean="0">
                          <a:solidFill>
                            <a:schemeClr val="tx1"/>
                          </a:solidFill>
                        </a:rPr>
                        <a:t>2</a:t>
                      </a:r>
                      <a:endParaRPr lang="en-US" dirty="0">
                        <a:solidFill>
                          <a:schemeClr val="tx1"/>
                        </a:solidFill>
                      </a:endParaRPr>
                    </a:p>
                  </a:txBody>
                  <a:tcPr/>
                </a:tc>
                <a:tc>
                  <a:txBody>
                    <a:bodyPr/>
                    <a:lstStyle/>
                    <a:p>
                      <a:r>
                        <a:rPr lang="en-US" dirty="0" smtClean="0">
                          <a:solidFill>
                            <a:schemeClr val="tx1"/>
                          </a:solidFill>
                        </a:rPr>
                        <a:t>1102</a:t>
                      </a:r>
                      <a:endParaRPr lang="en-US" dirty="0">
                        <a:solidFill>
                          <a:schemeClr val="tx1"/>
                        </a:solidFill>
                      </a:endParaRP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r>
                        <a:rPr lang="en-US" dirty="0" smtClean="0">
                          <a:solidFill>
                            <a:schemeClr val="tx1"/>
                          </a:solidFill>
                        </a:rPr>
                        <a:t>MRI</a:t>
                      </a:r>
                      <a:endParaRPr lang="en-US" dirty="0">
                        <a:solidFill>
                          <a:schemeClr val="tx1"/>
                        </a:solidFill>
                      </a:endParaRPr>
                    </a:p>
                  </a:txBody>
                  <a:tcPr/>
                </a:tc>
                <a:tc>
                  <a:txBody>
                    <a:bodyPr/>
                    <a:lstStyle/>
                    <a:p>
                      <a:r>
                        <a:rPr lang="en-US" dirty="0" smtClean="0">
                          <a:solidFill>
                            <a:schemeClr val="tx1"/>
                          </a:solidFill>
                        </a:rPr>
                        <a:t>2016</a:t>
                      </a:r>
                      <a:endParaRPr lang="en-US" dirty="0">
                        <a:solidFill>
                          <a:schemeClr val="tx1"/>
                        </a:solidFill>
                      </a:endParaRPr>
                    </a:p>
                  </a:txBody>
                  <a:tcPr/>
                </a:tc>
                <a:extLst>
                  <a:ext uri="{0D108BD9-81ED-4DB2-BD59-A6C34878D82A}">
                    <a16:rowId xmlns:a16="http://schemas.microsoft.com/office/drawing/2014/main" val="2425965286"/>
                  </a:ext>
                </a:extLst>
              </a:tr>
              <a:tr h="370840">
                <a:tc>
                  <a:txBody>
                    <a:bodyPr/>
                    <a:lstStyle/>
                    <a:p>
                      <a:r>
                        <a:rPr lang="en-US" dirty="0" smtClean="0">
                          <a:solidFill>
                            <a:schemeClr val="tx1"/>
                          </a:solidFill>
                        </a:rPr>
                        <a:t>Guangzhou Chest X-Ray</a:t>
                      </a:r>
                      <a:endParaRPr lang="en-US" dirty="0">
                        <a:solidFill>
                          <a:schemeClr val="tx1"/>
                        </a:solidFill>
                      </a:endParaRPr>
                    </a:p>
                  </a:txBody>
                  <a:tcPr/>
                </a:tc>
                <a:tc>
                  <a:txBody>
                    <a:bodyPr/>
                    <a:lstStyle/>
                    <a:p>
                      <a:r>
                        <a:rPr lang="en-US" dirty="0" smtClean="0">
                          <a:solidFill>
                            <a:schemeClr val="tx1"/>
                          </a:solidFill>
                        </a:rPr>
                        <a:t>2/3</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5232</a:t>
                      </a:r>
                    </a:p>
                  </a:txBody>
                  <a:tcPr/>
                </a:tc>
                <a:tc>
                  <a:txBody>
                    <a:bodyPr/>
                    <a:lstStyle/>
                    <a:p>
                      <a:r>
                        <a:rPr lang="en-US" dirty="0" smtClean="0">
                          <a:solidFill>
                            <a:schemeClr val="tx1"/>
                          </a:solidFill>
                        </a:rPr>
                        <a:t>624</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r>
                        <a:rPr lang="en-US" dirty="0" smtClean="0">
                          <a:solidFill>
                            <a:schemeClr val="tx1"/>
                          </a:solidFill>
                        </a:rPr>
                        <a:t>X-Ray</a:t>
                      </a:r>
                      <a:endParaRPr lang="en-US" dirty="0">
                        <a:solidFill>
                          <a:schemeClr val="tx1"/>
                        </a:solidFill>
                      </a:endParaRPr>
                    </a:p>
                  </a:txBody>
                  <a:tcPr/>
                </a:tc>
                <a:tc>
                  <a:txBody>
                    <a:bodyPr/>
                    <a:lstStyle/>
                    <a:p>
                      <a:r>
                        <a:rPr lang="en-US" dirty="0" smtClean="0">
                          <a:solidFill>
                            <a:schemeClr val="tx1"/>
                          </a:solidFill>
                        </a:rPr>
                        <a:t>2018</a:t>
                      </a:r>
                      <a:endParaRPr lang="en-US" dirty="0">
                        <a:solidFill>
                          <a:schemeClr val="tx1"/>
                        </a:solidFill>
                      </a:endParaRPr>
                    </a:p>
                  </a:txBody>
                  <a:tcPr/>
                </a:tc>
                <a:extLst>
                  <a:ext uri="{0D108BD9-81ED-4DB2-BD59-A6C34878D82A}">
                    <a16:rowId xmlns:a16="http://schemas.microsoft.com/office/drawing/2014/main" val="3714242203"/>
                  </a:ext>
                </a:extLst>
              </a:tr>
              <a:tr h="370840">
                <a:tc>
                  <a:txBody>
                    <a:bodyPr/>
                    <a:lstStyle/>
                    <a:p>
                      <a:r>
                        <a:rPr lang="en-US" dirty="0" smtClean="0">
                          <a:solidFill>
                            <a:schemeClr val="tx1"/>
                          </a:solidFill>
                        </a:rPr>
                        <a:t>CT Kidney</a:t>
                      </a:r>
                      <a:endParaRPr lang="en-US" dirty="0">
                        <a:solidFill>
                          <a:schemeClr val="tx1"/>
                        </a:solidFill>
                      </a:endParaRPr>
                    </a:p>
                  </a:txBody>
                  <a:tcPr/>
                </a:tc>
                <a:tc>
                  <a:txBody>
                    <a:bodyPr/>
                    <a:lstStyle/>
                    <a:p>
                      <a:r>
                        <a:rPr lang="en-US" dirty="0" smtClean="0">
                          <a:solidFill>
                            <a:schemeClr val="tx1"/>
                          </a:solidFill>
                        </a:rPr>
                        <a:t>4</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12466</a:t>
                      </a: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r>
                        <a:rPr lang="en-US" dirty="0" smtClean="0">
                          <a:solidFill>
                            <a:schemeClr val="tx1"/>
                          </a:solidFill>
                        </a:rPr>
                        <a:t>CT</a:t>
                      </a:r>
                      <a:endParaRPr lang="en-US" dirty="0">
                        <a:solidFill>
                          <a:schemeClr val="tx1"/>
                        </a:solidFill>
                      </a:endParaRPr>
                    </a:p>
                  </a:txBody>
                  <a:tcPr/>
                </a:tc>
                <a:tc>
                  <a:txBody>
                    <a:bodyPr/>
                    <a:lstStyle/>
                    <a:p>
                      <a:r>
                        <a:rPr lang="en-US" dirty="0" smtClean="0">
                          <a:solidFill>
                            <a:schemeClr val="tx1"/>
                          </a:solidFill>
                        </a:rPr>
                        <a:t>2022</a:t>
                      </a:r>
                      <a:endParaRPr lang="en-US" dirty="0">
                        <a:solidFill>
                          <a:schemeClr val="tx1"/>
                        </a:solidFill>
                      </a:endParaRPr>
                    </a:p>
                  </a:txBody>
                  <a:tcPr/>
                </a:tc>
                <a:extLst>
                  <a:ext uri="{0D108BD9-81ED-4DB2-BD59-A6C34878D82A}">
                    <a16:rowId xmlns:a16="http://schemas.microsoft.com/office/drawing/2014/main" val="1929134474"/>
                  </a:ext>
                </a:extLst>
              </a:tr>
              <a:tr h="370840">
                <a:tc>
                  <a:txBody>
                    <a:bodyPr/>
                    <a:lstStyle/>
                    <a:p>
                      <a:r>
                        <a:rPr lang="en-US" dirty="0" smtClean="0">
                          <a:solidFill>
                            <a:schemeClr val="tx1"/>
                          </a:solidFill>
                        </a:rPr>
                        <a:t>IDRID</a:t>
                      </a:r>
                      <a:endParaRPr lang="en-US" dirty="0">
                        <a:solidFill>
                          <a:schemeClr val="tx1"/>
                        </a:solidFill>
                      </a:endParaRPr>
                    </a:p>
                  </a:txBody>
                  <a:tcPr/>
                </a:tc>
                <a:tc>
                  <a:txBody>
                    <a:bodyPr/>
                    <a:lstStyle/>
                    <a:p>
                      <a:r>
                        <a:rPr lang="en-US" dirty="0" smtClean="0">
                          <a:solidFill>
                            <a:schemeClr val="tx1"/>
                          </a:solidFill>
                        </a:rPr>
                        <a:t>5/3/8</a:t>
                      </a:r>
                      <a:endParaRPr lang="en-US" dirty="0">
                        <a:solidFill>
                          <a:schemeClr val="tx1"/>
                        </a:solidFill>
                      </a:endParaRPr>
                    </a:p>
                  </a:txBody>
                  <a:tcPr/>
                </a:tc>
                <a:tc>
                  <a:txBody>
                    <a:bodyPr/>
                    <a:lstStyle/>
                    <a:p>
                      <a:r>
                        <a:rPr lang="en-US" dirty="0" smtClean="0">
                          <a:solidFill>
                            <a:schemeClr val="tx1"/>
                          </a:solidFill>
                        </a:rPr>
                        <a:t>413</a:t>
                      </a:r>
                      <a:endParaRPr lang="en-US" dirty="0">
                        <a:solidFill>
                          <a:schemeClr val="tx1"/>
                        </a:solidFill>
                      </a:endParaRPr>
                    </a:p>
                  </a:txBody>
                  <a:tcPr/>
                </a:tc>
                <a:tc>
                  <a:txBody>
                    <a:bodyPr/>
                    <a:lstStyle/>
                    <a:p>
                      <a:r>
                        <a:rPr lang="en-US" dirty="0" smtClean="0">
                          <a:solidFill>
                            <a:schemeClr val="tx1"/>
                          </a:solidFill>
                        </a:rPr>
                        <a:t>103</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r>
                        <a:rPr lang="en-US" dirty="0" smtClean="0">
                          <a:solidFill>
                            <a:schemeClr val="tx1"/>
                          </a:solidFill>
                        </a:rPr>
                        <a:t>Retinal</a:t>
                      </a:r>
                      <a:r>
                        <a:rPr lang="en-US" baseline="0" dirty="0" smtClean="0">
                          <a:solidFill>
                            <a:schemeClr val="tx1"/>
                          </a:solidFill>
                        </a:rPr>
                        <a:t> Image</a:t>
                      </a:r>
                      <a:endParaRPr lang="en-US" dirty="0">
                        <a:solidFill>
                          <a:schemeClr val="tx1"/>
                        </a:solidFill>
                      </a:endParaRPr>
                    </a:p>
                  </a:txBody>
                  <a:tcPr/>
                </a:tc>
                <a:tc>
                  <a:txBody>
                    <a:bodyPr/>
                    <a:lstStyle/>
                    <a:p>
                      <a:r>
                        <a:rPr lang="en-US" dirty="0" smtClean="0">
                          <a:solidFill>
                            <a:schemeClr val="tx1"/>
                          </a:solidFill>
                        </a:rPr>
                        <a:t>2018</a:t>
                      </a:r>
                      <a:endParaRPr lang="en-US" dirty="0">
                        <a:solidFill>
                          <a:schemeClr val="tx1"/>
                        </a:solidFill>
                      </a:endParaRPr>
                    </a:p>
                  </a:txBody>
                  <a:tcPr/>
                </a:tc>
                <a:extLst>
                  <a:ext uri="{0D108BD9-81ED-4DB2-BD59-A6C34878D82A}">
                    <a16:rowId xmlns:a16="http://schemas.microsoft.com/office/drawing/2014/main" val="2986564675"/>
                  </a:ext>
                </a:extLst>
              </a:tr>
              <a:tr h="370840">
                <a:tc>
                  <a:txBody>
                    <a:bodyPr/>
                    <a:lstStyle/>
                    <a:p>
                      <a:r>
                        <a:rPr lang="en-US" dirty="0" smtClean="0">
                          <a:solidFill>
                            <a:schemeClr val="tx1"/>
                          </a:solidFill>
                        </a:rPr>
                        <a:t>MHIST</a:t>
                      </a:r>
                      <a:endParaRPr lang="en-US" dirty="0">
                        <a:solidFill>
                          <a:schemeClr val="tx1"/>
                        </a:solidFill>
                      </a:endParaRPr>
                    </a:p>
                  </a:txBody>
                  <a:tcPr/>
                </a:tc>
                <a:tc>
                  <a:txBody>
                    <a:bodyPr/>
                    <a:lstStyle/>
                    <a:p>
                      <a:r>
                        <a:rPr lang="en-US" dirty="0" smtClean="0">
                          <a:solidFill>
                            <a:schemeClr val="tx1"/>
                          </a:solidFill>
                        </a:rPr>
                        <a:t>2</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2175</a:t>
                      </a:r>
                    </a:p>
                  </a:txBody>
                  <a:tcPr/>
                </a:tc>
                <a:tc>
                  <a:txBody>
                    <a:bodyPr/>
                    <a:lstStyle/>
                    <a:p>
                      <a:r>
                        <a:rPr lang="en-US" dirty="0" smtClean="0">
                          <a:solidFill>
                            <a:schemeClr val="tx1"/>
                          </a:solidFill>
                        </a:rPr>
                        <a:t>977</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Classification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rPr>
                        <a:t>Histopathology</a:t>
                      </a:r>
                      <a:endParaRPr lang="en-US" dirty="0" smtClean="0">
                        <a:solidFill>
                          <a:schemeClr val="tx1"/>
                        </a:solidFill>
                      </a:endParaRPr>
                    </a:p>
                  </a:txBody>
                  <a:tcPr/>
                </a:tc>
                <a:tc>
                  <a:txBody>
                    <a:bodyPr/>
                    <a:lstStyle/>
                    <a:p>
                      <a:r>
                        <a:rPr lang="en-US" dirty="0" smtClean="0">
                          <a:solidFill>
                            <a:schemeClr val="tx1"/>
                          </a:solidFill>
                        </a:rPr>
                        <a:t>2021</a:t>
                      </a:r>
                      <a:endParaRPr lang="en-US" dirty="0">
                        <a:solidFill>
                          <a:schemeClr val="tx1"/>
                        </a:solidFill>
                      </a:endParaRPr>
                    </a:p>
                  </a:txBody>
                  <a:tcPr/>
                </a:tc>
                <a:extLst>
                  <a:ext uri="{0D108BD9-81ED-4DB2-BD59-A6C34878D82A}">
                    <a16:rowId xmlns:a16="http://schemas.microsoft.com/office/drawing/2014/main" val="3994721912"/>
                  </a:ext>
                </a:extLst>
              </a:tr>
              <a:tr h="370840">
                <a:tc>
                  <a:txBody>
                    <a:bodyPr/>
                    <a:lstStyle/>
                    <a:p>
                      <a:r>
                        <a:rPr lang="en-US" dirty="0" smtClean="0">
                          <a:solidFill>
                            <a:schemeClr val="tx1"/>
                          </a:solidFill>
                        </a:rPr>
                        <a:t>BACH</a:t>
                      </a:r>
                      <a:endParaRPr lang="en-US" dirty="0">
                        <a:solidFill>
                          <a:schemeClr val="tx1"/>
                        </a:solidFill>
                      </a:endParaRPr>
                    </a:p>
                  </a:txBody>
                  <a:tcPr/>
                </a:tc>
                <a:tc>
                  <a:txBody>
                    <a:bodyPr/>
                    <a:lstStyle/>
                    <a:p>
                      <a:r>
                        <a:rPr lang="en-US" dirty="0" smtClean="0">
                          <a:solidFill>
                            <a:schemeClr val="tx1"/>
                          </a:solidFill>
                        </a:rPr>
                        <a:t>4</a:t>
                      </a:r>
                      <a:endParaRPr lang="en-US" dirty="0">
                        <a:solidFill>
                          <a:schemeClr val="tx1"/>
                        </a:solidFill>
                      </a:endParaRPr>
                    </a:p>
                  </a:txBody>
                  <a:tcPr/>
                </a:tc>
                <a:tc>
                  <a:txBody>
                    <a:bodyPr/>
                    <a:lstStyle/>
                    <a:p>
                      <a:r>
                        <a:rPr lang="en-US" dirty="0" smtClean="0">
                          <a:solidFill>
                            <a:schemeClr val="tx1"/>
                          </a:solidFill>
                        </a:rPr>
                        <a:t>400</a:t>
                      </a:r>
                      <a:endParaRPr lang="en-US" dirty="0">
                        <a:solidFill>
                          <a:schemeClr val="tx1"/>
                        </a:solidFill>
                      </a:endParaRP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rPr>
                        <a:t>Histopathology</a:t>
                      </a:r>
                      <a:endParaRPr lang="en-US" dirty="0" smtClean="0">
                        <a:solidFill>
                          <a:schemeClr val="tx1"/>
                        </a:solidFill>
                      </a:endParaRPr>
                    </a:p>
                  </a:txBody>
                  <a:tcPr/>
                </a:tc>
                <a:tc>
                  <a:txBody>
                    <a:bodyPr/>
                    <a:lstStyle/>
                    <a:p>
                      <a:r>
                        <a:rPr lang="en-US" dirty="0" smtClean="0">
                          <a:solidFill>
                            <a:schemeClr val="tx1"/>
                          </a:solidFill>
                        </a:rPr>
                        <a:t>2019</a:t>
                      </a:r>
                      <a:endParaRPr lang="en-US" dirty="0">
                        <a:solidFill>
                          <a:schemeClr val="tx1"/>
                        </a:solidFill>
                      </a:endParaRPr>
                    </a:p>
                  </a:txBody>
                  <a:tcPr/>
                </a:tc>
                <a:extLst>
                  <a:ext uri="{0D108BD9-81ED-4DB2-BD59-A6C34878D82A}">
                    <a16:rowId xmlns:a16="http://schemas.microsoft.com/office/drawing/2014/main" val="3326834397"/>
                  </a:ext>
                </a:extLst>
              </a:tr>
              <a:tr h="370840">
                <a:tc>
                  <a:txBody>
                    <a:bodyPr/>
                    <a:lstStyle/>
                    <a:p>
                      <a:r>
                        <a:rPr lang="en-US" dirty="0" smtClean="0">
                          <a:solidFill>
                            <a:schemeClr val="tx1"/>
                          </a:solidFill>
                        </a:rPr>
                        <a:t>LC25000</a:t>
                      </a:r>
                      <a:endParaRPr lang="en-US" dirty="0">
                        <a:solidFill>
                          <a:schemeClr val="tx1"/>
                        </a:solidFill>
                      </a:endParaRPr>
                    </a:p>
                  </a:txBody>
                  <a:tcPr/>
                </a:tc>
                <a:tc>
                  <a:txBody>
                    <a:bodyPr/>
                    <a:lstStyle/>
                    <a:p>
                      <a:r>
                        <a:rPr lang="en-US" dirty="0" smtClean="0">
                          <a:solidFill>
                            <a:schemeClr val="tx1"/>
                          </a:solidFill>
                        </a:rPr>
                        <a:t>2/3/5</a:t>
                      </a:r>
                      <a:endParaRPr lang="en-US" dirty="0">
                        <a:solidFill>
                          <a:schemeClr val="tx1"/>
                        </a:solidFill>
                      </a:endParaRPr>
                    </a:p>
                  </a:txBody>
                  <a:tcPr/>
                </a:tc>
                <a:tc>
                  <a:txBody>
                    <a:bodyPr/>
                    <a:lstStyle/>
                    <a:p>
                      <a:r>
                        <a:rPr lang="en-US" dirty="0" smtClean="0">
                          <a:solidFill>
                            <a:schemeClr val="tx1"/>
                          </a:solidFill>
                        </a:rPr>
                        <a:t>25000</a:t>
                      </a:r>
                      <a:endParaRPr lang="en-US" dirty="0">
                        <a:solidFill>
                          <a:schemeClr val="tx1"/>
                        </a:solidFill>
                      </a:endParaRP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rPr>
                        <a:t>Histopathology</a:t>
                      </a:r>
                      <a:endParaRPr lang="en-US" dirty="0" smtClean="0">
                        <a:solidFill>
                          <a:schemeClr val="tx1"/>
                        </a:solidFill>
                      </a:endParaRPr>
                    </a:p>
                  </a:txBody>
                  <a:tcPr/>
                </a:tc>
                <a:tc>
                  <a:txBody>
                    <a:bodyPr/>
                    <a:lstStyle/>
                    <a:p>
                      <a:r>
                        <a:rPr lang="en-US" dirty="0" smtClean="0">
                          <a:solidFill>
                            <a:schemeClr val="tx1"/>
                          </a:solidFill>
                        </a:rPr>
                        <a:t>2019</a:t>
                      </a:r>
                      <a:endParaRPr lang="en-US" dirty="0">
                        <a:solidFill>
                          <a:schemeClr val="tx1"/>
                        </a:solidFill>
                      </a:endParaRPr>
                    </a:p>
                  </a:txBody>
                  <a:tcPr/>
                </a:tc>
                <a:extLst>
                  <a:ext uri="{0D108BD9-81ED-4DB2-BD59-A6C34878D82A}">
                    <a16:rowId xmlns:a16="http://schemas.microsoft.com/office/drawing/2014/main" val="2936782408"/>
                  </a:ext>
                </a:extLst>
              </a:tr>
              <a:tr h="370840">
                <a:tc>
                  <a:txBody>
                    <a:bodyPr/>
                    <a:lstStyle/>
                    <a:p>
                      <a:r>
                        <a:rPr lang="en-US" dirty="0" smtClean="0">
                          <a:solidFill>
                            <a:schemeClr val="tx1"/>
                          </a:solidFill>
                        </a:rPr>
                        <a:t>LubLung</a:t>
                      </a:r>
                      <a:endParaRPr lang="en-US" dirty="0">
                        <a:solidFill>
                          <a:schemeClr val="tx1"/>
                        </a:solidFill>
                      </a:endParaRPr>
                    </a:p>
                  </a:txBody>
                  <a:tcPr/>
                </a:tc>
                <a:tc>
                  <a:txBody>
                    <a:bodyPr/>
                    <a:lstStyle/>
                    <a:p>
                      <a:r>
                        <a:rPr lang="en-US" dirty="0" smtClean="0">
                          <a:solidFill>
                            <a:schemeClr val="tx1"/>
                          </a:solidFill>
                        </a:rPr>
                        <a:t>9</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23199</a:t>
                      </a:r>
                    </a:p>
                  </a:txBody>
                  <a:tcPr/>
                </a:tc>
                <a:tc>
                  <a:txBody>
                    <a:bodyPr/>
                    <a:lstStyle/>
                    <a:p>
                      <a:r>
                        <a:rPr lang="en-US" dirty="0" smtClean="0">
                          <a:solidFill>
                            <a:schemeClr val="tx1"/>
                          </a:solidFill>
                        </a:rPr>
                        <a:t>?</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rPr>
                        <a:t>Histopathology</a:t>
                      </a:r>
                      <a:endParaRPr lang="en-US" dirty="0" smtClean="0">
                        <a:solidFill>
                          <a:schemeClr val="tx1"/>
                        </a:solidFill>
                      </a:endParaRPr>
                    </a:p>
                  </a:txBody>
                  <a:tcPr/>
                </a:tc>
                <a:tc>
                  <a:txBody>
                    <a:bodyPr/>
                    <a:lstStyle/>
                    <a:p>
                      <a:r>
                        <a:rPr lang="en-US" dirty="0" smtClean="0">
                          <a:solidFill>
                            <a:schemeClr val="tx1"/>
                          </a:solidFill>
                        </a:rPr>
                        <a:t>2022</a:t>
                      </a:r>
                      <a:endParaRPr lang="en-US" dirty="0">
                        <a:solidFill>
                          <a:schemeClr val="tx1"/>
                        </a:solidFill>
                      </a:endParaRPr>
                    </a:p>
                  </a:txBody>
                  <a:tcPr/>
                </a:tc>
                <a:extLst>
                  <a:ext uri="{0D108BD9-81ED-4DB2-BD59-A6C34878D82A}">
                    <a16:rowId xmlns:a16="http://schemas.microsoft.com/office/drawing/2014/main" val="1796389594"/>
                  </a:ext>
                </a:extLst>
              </a:tr>
              <a:tr h="370840">
                <a:tc>
                  <a:txBody>
                    <a:bodyPr/>
                    <a:lstStyle/>
                    <a:p>
                      <a:r>
                        <a:rPr lang="en-US" dirty="0" smtClean="0">
                          <a:solidFill>
                            <a:schemeClr val="tx1"/>
                          </a:solidFill>
                        </a:rPr>
                        <a:t>PatchCamelyon</a:t>
                      </a:r>
                      <a:endParaRPr lang="en-US" dirty="0">
                        <a:solidFill>
                          <a:schemeClr val="tx1"/>
                        </a:solidFill>
                      </a:endParaRPr>
                    </a:p>
                  </a:txBody>
                  <a:tcPr/>
                </a:tc>
                <a:tc>
                  <a:txBody>
                    <a:bodyPr/>
                    <a:lstStyle/>
                    <a:p>
                      <a:r>
                        <a:rPr lang="en-US" dirty="0" smtClean="0">
                          <a:solidFill>
                            <a:schemeClr val="tx1"/>
                          </a:solidFill>
                        </a:rPr>
                        <a:t>2</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262144</a:t>
                      </a:r>
                    </a:p>
                  </a:txBody>
                  <a:tcPr/>
                </a:tc>
                <a:tc>
                  <a:txBody>
                    <a:bodyPr/>
                    <a:lstStyle/>
                    <a:p>
                      <a:r>
                        <a:rPr lang="en-US" dirty="0" smtClean="0">
                          <a:solidFill>
                            <a:schemeClr val="tx1"/>
                          </a:solidFill>
                        </a:rPr>
                        <a:t>32768*2</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chemeClr val="tx1"/>
                          </a:solidFill>
                        </a:rPr>
                        <a:t>Histopathology</a:t>
                      </a:r>
                      <a:endParaRPr lang="en-US" dirty="0" smtClean="0">
                        <a:solidFill>
                          <a:schemeClr val="tx1"/>
                        </a:solidFill>
                      </a:endParaRPr>
                    </a:p>
                  </a:txBody>
                  <a:tcPr/>
                </a:tc>
                <a:tc>
                  <a:txBody>
                    <a:bodyPr/>
                    <a:lstStyle/>
                    <a:p>
                      <a:r>
                        <a:rPr lang="en-US" dirty="0" smtClean="0">
                          <a:solidFill>
                            <a:schemeClr val="tx1"/>
                          </a:solidFill>
                        </a:rPr>
                        <a:t>2017</a:t>
                      </a:r>
                      <a:endParaRPr lang="en-US" dirty="0">
                        <a:solidFill>
                          <a:schemeClr val="tx1"/>
                        </a:solidFill>
                      </a:endParaRPr>
                    </a:p>
                  </a:txBody>
                  <a:tcPr/>
                </a:tc>
                <a:extLst>
                  <a:ext uri="{0D108BD9-81ED-4DB2-BD59-A6C34878D82A}">
                    <a16:rowId xmlns:a16="http://schemas.microsoft.com/office/drawing/2014/main" val="1524631968"/>
                  </a:ext>
                </a:extLst>
              </a:tr>
              <a:tr h="370840">
                <a:tc>
                  <a:txBody>
                    <a:bodyPr/>
                    <a:lstStyle/>
                    <a:p>
                      <a:r>
                        <a:rPr lang="en-US" dirty="0" smtClean="0">
                          <a:solidFill>
                            <a:schemeClr val="tx1"/>
                          </a:solidFill>
                        </a:rPr>
                        <a:t>Shanghai</a:t>
                      </a:r>
                      <a:r>
                        <a:rPr lang="en-US" baseline="0" dirty="0" smtClean="0">
                          <a:solidFill>
                            <a:schemeClr val="tx1"/>
                          </a:solidFill>
                        </a:rPr>
                        <a:t> OCT</a:t>
                      </a:r>
                      <a:endParaRPr lang="en-US" dirty="0">
                        <a:solidFill>
                          <a:schemeClr val="tx1"/>
                        </a:solidFill>
                      </a:endParaRPr>
                    </a:p>
                  </a:txBody>
                  <a:tcPr/>
                </a:tc>
                <a:tc>
                  <a:txBody>
                    <a:bodyPr/>
                    <a:lstStyle/>
                    <a:p>
                      <a:r>
                        <a:rPr lang="en-US" dirty="0" smtClean="0">
                          <a:solidFill>
                            <a:schemeClr val="tx1"/>
                          </a:solidFill>
                        </a:rPr>
                        <a:t>5</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108309</a:t>
                      </a:r>
                    </a:p>
                  </a:txBody>
                  <a:tcPr/>
                </a:tc>
                <a:tc>
                  <a:txBody>
                    <a:bodyPr/>
                    <a:lstStyle/>
                    <a:p>
                      <a:r>
                        <a:rPr lang="en-US" dirty="0" smtClean="0">
                          <a:solidFill>
                            <a:schemeClr val="tx1"/>
                          </a:solidFill>
                        </a:rPr>
                        <a:t>1000</a:t>
                      </a:r>
                      <a:endParaRPr lang="en-US" dirty="0">
                        <a:solidFill>
                          <a:schemeClr val="tx1"/>
                        </a:solidFill>
                      </a:endParaRPr>
                    </a:p>
                  </a:txBody>
                  <a:tcPr/>
                </a:tc>
                <a:tc>
                  <a:txBody>
                    <a:bodyPr/>
                    <a:lstStyle/>
                    <a:p>
                      <a:r>
                        <a:rPr lang="en-US" dirty="0" smtClean="0">
                          <a:solidFill>
                            <a:schemeClr val="tx1"/>
                          </a:solidFill>
                        </a:rPr>
                        <a:t>Classification</a:t>
                      </a:r>
                      <a:endParaRPr lang="en-US" dirty="0">
                        <a:solidFill>
                          <a:schemeClr val="tx1"/>
                        </a:solidFill>
                      </a:endParaRPr>
                    </a:p>
                  </a:txBody>
                  <a:tcPr/>
                </a:tc>
                <a:tc>
                  <a:txBody>
                    <a:bodyPr/>
                    <a:lstStyle/>
                    <a:p>
                      <a:r>
                        <a:rPr lang="en-US" dirty="0" smtClean="0">
                          <a:solidFill>
                            <a:schemeClr val="tx1"/>
                          </a:solidFill>
                        </a:rPr>
                        <a:t>OCT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2018</a:t>
                      </a:r>
                    </a:p>
                  </a:txBody>
                  <a:tcPr/>
                </a:tc>
                <a:extLst>
                  <a:ext uri="{0D108BD9-81ED-4DB2-BD59-A6C34878D82A}">
                    <a16:rowId xmlns:a16="http://schemas.microsoft.com/office/drawing/2014/main" val="259996604"/>
                  </a:ext>
                </a:extLst>
              </a:tr>
            </a:tbl>
          </a:graphicData>
        </a:graphic>
      </p:graphicFrame>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12</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001921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Breast Cancer Histology: BACH</a:t>
            </a:r>
            <a:endParaRPr lang="en-US" dirty="0"/>
          </a:p>
        </p:txBody>
      </p:sp>
      <p:sp>
        <p:nvSpPr>
          <p:cNvPr id="3" name="Content Placeholder 2"/>
          <p:cNvSpPr>
            <a:spLocks noGrp="1"/>
          </p:cNvSpPr>
          <p:nvPr>
            <p:ph idx="1"/>
          </p:nvPr>
        </p:nvSpPr>
        <p:spPr/>
        <p:txBody>
          <a:bodyPr/>
          <a:lstStyle/>
          <a:p>
            <a:r>
              <a:rPr lang="en-US" dirty="0" smtClean="0"/>
              <a:t>400 images, 4 classes</a:t>
            </a:r>
          </a:p>
          <a:p>
            <a:r>
              <a:rPr lang="en-US" dirty="0" smtClean="0"/>
              <a:t>14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13</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zenodo.org/records/3632035</a:t>
            </a:r>
            <a:endParaRPr lang="en-US" dirty="0" smtClean="0"/>
          </a:p>
          <a:p>
            <a:endParaRPr lang="en-US" dirty="0"/>
          </a:p>
        </p:txBody>
      </p:sp>
      <p:pic>
        <p:nvPicPr>
          <p:cNvPr id="8" name="Picture 7"/>
          <p:cNvPicPr>
            <a:picLocks noChangeAspect="1"/>
          </p:cNvPicPr>
          <p:nvPr/>
        </p:nvPicPr>
        <p:blipFill>
          <a:blip r:embed="rId4"/>
          <a:stretch>
            <a:fillRect/>
          </a:stretch>
        </p:blipFill>
        <p:spPr>
          <a:xfrm>
            <a:off x="2288361" y="2378199"/>
            <a:ext cx="7611537" cy="2772162"/>
          </a:xfrm>
          <a:prstGeom prst="rect">
            <a:avLst/>
          </a:prstGeom>
        </p:spPr>
      </p:pic>
    </p:spTree>
    <p:extLst>
      <p:ext uri="{BB962C8B-B14F-4D97-AF65-F5344CB8AC3E}">
        <p14:creationId xmlns:p14="http://schemas.microsoft.com/office/powerpoint/2010/main" val="2543959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Lung and Colon: LC25000</a:t>
            </a:r>
            <a:endParaRPr lang="en-US" dirty="0"/>
          </a:p>
        </p:txBody>
      </p:sp>
      <p:sp>
        <p:nvSpPr>
          <p:cNvPr id="3" name="Content Placeholder 2"/>
          <p:cNvSpPr>
            <a:spLocks noGrp="1"/>
          </p:cNvSpPr>
          <p:nvPr>
            <p:ph idx="1"/>
          </p:nvPr>
        </p:nvSpPr>
        <p:spPr/>
        <p:txBody>
          <a:bodyPr/>
          <a:lstStyle/>
          <a:p>
            <a:r>
              <a:rPr lang="en-US" dirty="0" smtClean="0"/>
              <a:t>25000 images with 5 classes</a:t>
            </a:r>
          </a:p>
          <a:p>
            <a:pPr lvl="1"/>
            <a:r>
              <a:rPr lang="en-US" dirty="0"/>
              <a:t>C</a:t>
            </a:r>
            <a:r>
              <a:rPr lang="en-US" dirty="0" smtClean="0"/>
              <a:t>olon adenocarcinoma, benign colon, lung adenocarcinoma, lung suqamous cell carcinoma, benign lung with 5k each</a:t>
            </a:r>
          </a:p>
          <a:p>
            <a:pPr lvl="1"/>
            <a:r>
              <a:rPr lang="en-US" dirty="0" smtClean="0"/>
              <a:t>768x768 in JPEG format</a:t>
            </a:r>
          </a:p>
          <a:p>
            <a:r>
              <a:rPr lang="en-US" dirty="0" smtClean="0"/>
              <a:t>1.89 GB</a:t>
            </a:r>
          </a:p>
          <a:p>
            <a:pPr marL="0" indent="0">
              <a:buNone/>
            </a:pP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14</a:t>
            </a:fld>
            <a:endParaRPr lang="en-US"/>
          </a:p>
        </p:txBody>
      </p:sp>
      <p:sp>
        <p:nvSpPr>
          <p:cNvPr id="7" name="Text Placeholder 6"/>
          <p:cNvSpPr>
            <a:spLocks noGrp="1"/>
          </p:cNvSpPr>
          <p:nvPr>
            <p:ph type="body" sz="quarter" idx="13"/>
          </p:nvPr>
        </p:nvSpPr>
        <p:spPr/>
        <p:txBody>
          <a:bodyPr/>
          <a:lstStyle/>
          <a:p>
            <a:r>
              <a:rPr lang="en-US" dirty="0"/>
              <a:t>https://github.com/tampapath/lung_colon_image_set?tab=readme-ov-file</a:t>
            </a:r>
          </a:p>
        </p:txBody>
      </p:sp>
      <p:pic>
        <p:nvPicPr>
          <p:cNvPr id="9" name="Picture 8"/>
          <p:cNvPicPr>
            <a:picLocks noChangeAspect="1"/>
          </p:cNvPicPr>
          <p:nvPr/>
        </p:nvPicPr>
        <p:blipFill>
          <a:blip r:embed="rId3"/>
          <a:stretch>
            <a:fillRect/>
          </a:stretch>
        </p:blipFill>
        <p:spPr>
          <a:xfrm>
            <a:off x="4007283" y="2575749"/>
            <a:ext cx="4173693" cy="3368555"/>
          </a:xfrm>
          <a:prstGeom prst="rect">
            <a:avLst/>
          </a:prstGeom>
        </p:spPr>
      </p:pic>
    </p:spTree>
    <p:extLst>
      <p:ext uri="{BB962C8B-B14F-4D97-AF65-F5344CB8AC3E}">
        <p14:creationId xmlns:p14="http://schemas.microsoft.com/office/powerpoint/2010/main" val="1100191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Lung Cancer Tissue Patches: LubLung</a:t>
            </a:r>
            <a:endParaRPr lang="en-US" dirty="0"/>
          </a:p>
        </p:txBody>
      </p:sp>
      <p:sp>
        <p:nvSpPr>
          <p:cNvPr id="3" name="Content Placeholder 2"/>
          <p:cNvSpPr>
            <a:spLocks noGrp="1"/>
          </p:cNvSpPr>
          <p:nvPr>
            <p:ph idx="1"/>
          </p:nvPr>
        </p:nvSpPr>
        <p:spPr/>
        <p:txBody>
          <a:bodyPr/>
          <a:lstStyle/>
          <a:p>
            <a:r>
              <a:rPr lang="en-US" dirty="0" smtClean="0"/>
              <a:t>Lung</a:t>
            </a:r>
          </a:p>
          <a:p>
            <a:r>
              <a:rPr lang="en-US" dirty="0" smtClean="0"/>
              <a:t>172x172 jpg images</a:t>
            </a:r>
          </a:p>
          <a:p>
            <a:r>
              <a:rPr lang="en-US" dirty="0" smtClean="0"/>
              <a:t>200 MB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15</a:t>
            </a:fld>
            <a:endParaRPr lang="en-US"/>
          </a:p>
        </p:txBody>
      </p:sp>
      <p:sp>
        <p:nvSpPr>
          <p:cNvPr id="7" name="Text Placeholder 6"/>
          <p:cNvSpPr>
            <a:spLocks noGrp="1"/>
          </p:cNvSpPr>
          <p:nvPr>
            <p:ph type="body" sz="quarter" idx="13"/>
          </p:nvPr>
        </p:nvSpPr>
        <p:spPr/>
        <p:txBody>
          <a:bodyPr/>
          <a:lstStyle/>
          <a:p>
            <a:r>
              <a:rPr lang="en-US" dirty="0"/>
              <a:t>https://github.com/animgoeth/LubLung/tree/main</a:t>
            </a:r>
          </a:p>
        </p:txBody>
      </p:sp>
      <p:pic>
        <p:nvPicPr>
          <p:cNvPr id="8" name="Picture 7"/>
          <p:cNvPicPr>
            <a:picLocks noChangeAspect="1"/>
          </p:cNvPicPr>
          <p:nvPr/>
        </p:nvPicPr>
        <p:blipFill>
          <a:blip r:embed="rId3"/>
          <a:stretch>
            <a:fillRect/>
          </a:stretch>
        </p:blipFill>
        <p:spPr>
          <a:xfrm>
            <a:off x="4627075" y="2285282"/>
            <a:ext cx="2934109" cy="310558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1368" y="2557168"/>
            <a:ext cx="1638300" cy="1638300"/>
          </a:xfrm>
          <a:prstGeom prst="rect">
            <a:avLst/>
          </a:prstGeom>
        </p:spPr>
      </p:pic>
    </p:spTree>
    <p:extLst>
      <p:ext uri="{BB962C8B-B14F-4D97-AF65-F5344CB8AC3E}">
        <p14:creationId xmlns:p14="http://schemas.microsoft.com/office/powerpoint/2010/main" val="22691590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PatchCamelyon</a:t>
            </a:r>
            <a:endParaRPr lang="en-US" dirty="0"/>
          </a:p>
        </p:txBody>
      </p:sp>
      <p:sp>
        <p:nvSpPr>
          <p:cNvPr id="3" name="Content Placeholder 2"/>
          <p:cNvSpPr>
            <a:spLocks noGrp="1"/>
          </p:cNvSpPr>
          <p:nvPr>
            <p:ph idx="1"/>
          </p:nvPr>
        </p:nvSpPr>
        <p:spPr/>
        <p:txBody>
          <a:bodyPr/>
          <a:lstStyle/>
          <a:p>
            <a:r>
              <a:rPr lang="en-US" dirty="0" smtClean="0"/>
              <a:t>327,680 histopathologic scans of lymph node sections</a:t>
            </a:r>
          </a:p>
          <a:p>
            <a:pPr lvl="1"/>
            <a:r>
              <a:rPr lang="en-US" dirty="0" smtClean="0"/>
              <a:t>262,144 train, 32,768 for val/test</a:t>
            </a:r>
          </a:p>
          <a:p>
            <a:pPr lvl="1"/>
            <a:r>
              <a:rPr lang="en-US" dirty="0" smtClean="0"/>
              <a:t>Binary classification</a:t>
            </a:r>
          </a:p>
          <a:p>
            <a:pPr lvl="2"/>
            <a:r>
              <a:rPr lang="en-US" dirty="0" smtClean="0"/>
              <a:t>Positive: center 32x32 px region of patch contains at least one pixel of tumor (tumor tissue in outer region of patch does not influence label, enabled to design fully convolutional models without zero-padding, consistent behavior when applied to whole-slide image)</a:t>
            </a:r>
          </a:p>
          <a:p>
            <a:r>
              <a:rPr lang="en-US" dirty="0" smtClean="0"/>
              <a:t>96x96, bigger than CIFAR10, smaller than ImageNet</a:t>
            </a:r>
          </a:p>
          <a:p>
            <a:r>
              <a:rPr lang="en-US" dirty="0" smtClean="0"/>
              <a:t>10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16</a:t>
            </a:fld>
            <a:endParaRPr lang="en-US"/>
          </a:p>
        </p:txBody>
      </p:sp>
      <p:sp>
        <p:nvSpPr>
          <p:cNvPr id="7" name="Text Placeholder 6"/>
          <p:cNvSpPr>
            <a:spLocks noGrp="1"/>
          </p:cNvSpPr>
          <p:nvPr>
            <p:ph type="body" sz="quarter" idx="13"/>
          </p:nvPr>
        </p:nvSpPr>
        <p:spPr/>
        <p:txBody>
          <a:bodyPr/>
          <a:lstStyle/>
          <a:p>
            <a:r>
              <a:rPr lang="en-US" dirty="0">
                <a:hlinkClick r:id="rId3"/>
              </a:rPr>
              <a:t>https://patchcamelyon.grand-challenge.org/Download</a:t>
            </a:r>
            <a:r>
              <a:rPr lang="en-US" dirty="0" smtClean="0">
                <a:hlinkClick r:id="rId3"/>
              </a:rPr>
              <a:t>/</a:t>
            </a:r>
            <a:endParaRPr lang="en-US" dirty="0" smtClean="0"/>
          </a:p>
          <a:p>
            <a:endParaRPr lang="en-US" dirty="0"/>
          </a:p>
        </p:txBody>
      </p:sp>
      <p:pic>
        <p:nvPicPr>
          <p:cNvPr id="1026" name="Picture 2" descr="PatchCamelyon B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0160" y="3870572"/>
            <a:ext cx="7730438" cy="193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2808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329" y="156115"/>
            <a:ext cx="11148147" cy="793339"/>
          </a:xfrm>
        </p:spPr>
        <p:txBody>
          <a:bodyPr>
            <a:normAutofit fontScale="90000"/>
          </a:bodyPr>
          <a:lstStyle/>
          <a:p>
            <a:r>
              <a:rPr lang="en-US" dirty="0" smtClean="0"/>
              <a:t>Optical Coherence Tomography: Shanghai OCT</a:t>
            </a:r>
            <a:endParaRPr lang="en-US" dirty="0"/>
          </a:p>
        </p:txBody>
      </p:sp>
      <p:sp>
        <p:nvSpPr>
          <p:cNvPr id="3" name="Content Placeholder 2"/>
          <p:cNvSpPr>
            <a:spLocks noGrp="1"/>
          </p:cNvSpPr>
          <p:nvPr>
            <p:ph idx="1"/>
          </p:nvPr>
        </p:nvSpPr>
        <p:spPr/>
        <p:txBody>
          <a:bodyPr/>
          <a:lstStyle/>
          <a:p>
            <a:r>
              <a:rPr lang="en-US" dirty="0" smtClean="0"/>
              <a:t>108,309 train images</a:t>
            </a:r>
          </a:p>
          <a:p>
            <a:pPr lvl="1"/>
            <a:r>
              <a:rPr lang="en-US" dirty="0" smtClean="0"/>
              <a:t>CNV: 37,205</a:t>
            </a:r>
          </a:p>
          <a:p>
            <a:pPr lvl="1"/>
            <a:r>
              <a:rPr lang="en-US" dirty="0" smtClean="0"/>
              <a:t>DME: 11,348</a:t>
            </a:r>
          </a:p>
          <a:p>
            <a:pPr lvl="1"/>
            <a:r>
              <a:rPr lang="en-US" dirty="0" smtClean="0"/>
              <a:t>Drusen: 8,616</a:t>
            </a:r>
          </a:p>
          <a:p>
            <a:pPr lvl="1"/>
            <a:r>
              <a:rPr lang="en-US" dirty="0" smtClean="0"/>
              <a:t>Normal: 51,140</a:t>
            </a:r>
          </a:p>
          <a:p>
            <a:pPr lvl="1"/>
            <a:r>
              <a:rPr lang="en-US" dirty="0" smtClean="0"/>
              <a:t>4,686 patients</a:t>
            </a:r>
          </a:p>
          <a:p>
            <a:r>
              <a:rPr lang="en-US" dirty="0" smtClean="0"/>
              <a:t>1000 val (250 each)</a:t>
            </a:r>
          </a:p>
          <a:p>
            <a:r>
              <a:rPr lang="en-US" dirty="0" smtClean="0"/>
              <a:t>6.55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17</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data.mendeley.com/datasets/rscbjbr9sj/3</a:t>
            </a:r>
            <a:endParaRPr lang="en-US" dirty="0" smtClean="0"/>
          </a:p>
          <a:p>
            <a:endParaRPr lang="en-US" dirty="0"/>
          </a:p>
        </p:txBody>
      </p:sp>
      <p:pic>
        <p:nvPicPr>
          <p:cNvPr id="9" name="Picture 8"/>
          <p:cNvPicPr>
            <a:picLocks noChangeAspect="1"/>
          </p:cNvPicPr>
          <p:nvPr/>
        </p:nvPicPr>
        <p:blipFill>
          <a:blip r:embed="rId4"/>
          <a:stretch>
            <a:fillRect/>
          </a:stretch>
        </p:blipFill>
        <p:spPr>
          <a:xfrm>
            <a:off x="956832" y="4380631"/>
            <a:ext cx="6163535" cy="1295581"/>
          </a:xfrm>
          <a:prstGeom prst="rect">
            <a:avLst/>
          </a:prstGeom>
        </p:spPr>
      </p:pic>
      <p:pic>
        <p:nvPicPr>
          <p:cNvPr id="1026" name="Picture 2" descr="Fig.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6767" y="1824206"/>
            <a:ext cx="3427296" cy="364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771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Medical Datasets Others 2</a:t>
            </a:r>
            <a:endParaRPr lang="en-US" dirty="0"/>
          </a:p>
        </p:txBody>
      </p:sp>
      <p:sp>
        <p:nvSpPr>
          <p:cNvPr id="9" name="Text Placeholder 8"/>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75291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MedMNIST</a:t>
            </a:r>
            <a:endParaRPr lang="en-US"/>
          </a:p>
        </p:txBody>
      </p:sp>
      <p:sp>
        <p:nvSpPr>
          <p:cNvPr id="3" name="Content Placeholder 2"/>
          <p:cNvSpPr>
            <a:spLocks noGrp="1"/>
          </p:cNvSpPr>
          <p:nvPr>
            <p:ph idx="1"/>
          </p:nvPr>
        </p:nvSpPr>
        <p:spPr>
          <a:xfrm>
            <a:off x="836330" y="981728"/>
            <a:ext cx="10515600" cy="3403236"/>
          </a:xfrm>
        </p:spPr>
        <p:txBody>
          <a:bodyPr/>
          <a:lstStyle/>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19</a:t>
            </a:fld>
            <a:endParaRPr lang="en-US"/>
          </a:p>
        </p:txBody>
      </p:sp>
      <p:sp>
        <p:nvSpPr>
          <p:cNvPr id="7" name="Text Placeholder 6"/>
          <p:cNvSpPr>
            <a:spLocks noGrp="1"/>
          </p:cNvSpPr>
          <p:nvPr>
            <p:ph type="body" sz="quarter" idx="13"/>
          </p:nvPr>
        </p:nvSpPr>
        <p:spPr>
          <a:xfrm>
            <a:off x="838200" y="5621482"/>
            <a:ext cx="10514013" cy="826011"/>
          </a:xfrm>
        </p:spPr>
        <p:txBody>
          <a:bodyPr/>
          <a:lstStyle/>
          <a:p>
            <a:r>
              <a:rPr lang="en-US" dirty="0">
                <a:hlinkClick r:id="rId3"/>
              </a:rPr>
              <a:t>https://medmnist.com</a:t>
            </a:r>
            <a:r>
              <a:rPr lang="en-US" dirty="0" smtClean="0">
                <a:hlinkClick r:id="rId3"/>
              </a:rPr>
              <a:t>/</a:t>
            </a:r>
            <a:endParaRPr lang="en-US" dirty="0" smtClean="0"/>
          </a:p>
          <a:p>
            <a:r>
              <a:rPr lang="en-US" dirty="0"/>
              <a:t>MedMNIST Classification Decathlon: A Lightweight AutoML Benchmark for Medical Image </a:t>
            </a:r>
            <a:r>
              <a:rPr lang="en-US" dirty="0" smtClean="0"/>
              <a:t>Analysis. Yang JC / Ni BB. Shanghai Jiao Tong U, CN. ISBI 23.</a:t>
            </a:r>
          </a:p>
          <a:p>
            <a:r>
              <a:rPr lang="en-US" dirty="0"/>
              <a:t>MedMNIST v2 - A large-scale lightweight benchmark for 2D and 3D biomedical image </a:t>
            </a:r>
            <a:r>
              <a:rPr lang="en-US" dirty="0" smtClean="0"/>
              <a:t>classification. Yang JC / Ni BB. Shanghai Jiao Tong U, CN. Scientific Data 23.</a:t>
            </a:r>
            <a:endParaRPr lang="en-US" dirty="0"/>
          </a:p>
        </p:txBody>
      </p:sp>
      <p:pic>
        <p:nvPicPr>
          <p:cNvPr id="8" name="Picture 7"/>
          <p:cNvPicPr>
            <a:picLocks noChangeAspect="1"/>
          </p:cNvPicPr>
          <p:nvPr/>
        </p:nvPicPr>
        <p:blipFill>
          <a:blip r:embed="rId4"/>
          <a:stretch>
            <a:fillRect/>
          </a:stretch>
        </p:blipFill>
        <p:spPr>
          <a:xfrm>
            <a:off x="83128" y="2322322"/>
            <a:ext cx="5912747" cy="3266884"/>
          </a:xfrm>
          <a:prstGeom prst="rect">
            <a:avLst/>
          </a:prstGeom>
        </p:spPr>
      </p:pic>
      <p:pic>
        <p:nvPicPr>
          <p:cNvPr id="9" name="Picture 8"/>
          <p:cNvPicPr>
            <a:picLocks noChangeAspect="1"/>
          </p:cNvPicPr>
          <p:nvPr/>
        </p:nvPicPr>
        <p:blipFill>
          <a:blip r:embed="rId5"/>
          <a:stretch>
            <a:fillRect/>
          </a:stretch>
        </p:blipFill>
        <p:spPr>
          <a:xfrm>
            <a:off x="4832653" y="79263"/>
            <a:ext cx="3566786" cy="2303160"/>
          </a:xfrm>
          <a:prstGeom prst="rect">
            <a:avLst/>
          </a:prstGeom>
        </p:spPr>
      </p:pic>
      <p:pic>
        <p:nvPicPr>
          <p:cNvPr id="10" name="Picture 9"/>
          <p:cNvPicPr>
            <a:picLocks noChangeAspect="1"/>
          </p:cNvPicPr>
          <p:nvPr/>
        </p:nvPicPr>
        <p:blipFill>
          <a:blip r:embed="rId6"/>
          <a:stretch>
            <a:fillRect/>
          </a:stretch>
        </p:blipFill>
        <p:spPr>
          <a:xfrm>
            <a:off x="8399439" y="270165"/>
            <a:ext cx="3792561" cy="1490659"/>
          </a:xfrm>
          <a:prstGeom prst="rect">
            <a:avLst/>
          </a:prstGeom>
        </p:spPr>
      </p:pic>
      <p:pic>
        <p:nvPicPr>
          <p:cNvPr id="11" name="Picture 10"/>
          <p:cNvPicPr>
            <a:picLocks noChangeAspect="1"/>
          </p:cNvPicPr>
          <p:nvPr/>
        </p:nvPicPr>
        <p:blipFill>
          <a:blip r:embed="rId7"/>
          <a:stretch>
            <a:fillRect/>
          </a:stretch>
        </p:blipFill>
        <p:spPr>
          <a:xfrm>
            <a:off x="7838808" y="2368675"/>
            <a:ext cx="3149232" cy="1941885"/>
          </a:xfrm>
          <a:prstGeom prst="rect">
            <a:avLst/>
          </a:prstGeom>
        </p:spPr>
      </p:pic>
      <p:pic>
        <p:nvPicPr>
          <p:cNvPr id="12" name="Picture 11"/>
          <p:cNvPicPr>
            <a:picLocks noChangeAspect="1"/>
          </p:cNvPicPr>
          <p:nvPr/>
        </p:nvPicPr>
        <p:blipFill>
          <a:blip r:embed="rId8"/>
          <a:stretch>
            <a:fillRect/>
          </a:stretch>
        </p:blipFill>
        <p:spPr>
          <a:xfrm>
            <a:off x="7508701" y="4459368"/>
            <a:ext cx="3809445" cy="1368540"/>
          </a:xfrm>
          <a:prstGeom prst="rect">
            <a:avLst/>
          </a:prstGeom>
        </p:spPr>
      </p:pic>
    </p:spTree>
    <p:extLst>
      <p:ext uri="{BB962C8B-B14F-4D97-AF65-F5344CB8AC3E}">
        <p14:creationId xmlns:p14="http://schemas.microsoft.com/office/powerpoint/2010/main" val="42437874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Course Structure</a:t>
            </a:r>
            <a:endParaRPr lang="en-US" dirty="0"/>
          </a:p>
        </p:txBody>
      </p:sp>
      <p:sp>
        <p:nvSpPr>
          <p:cNvPr id="3" name="Content Placeholder 2"/>
          <p:cNvSpPr>
            <a:spLocks noGrp="1"/>
          </p:cNvSpPr>
          <p:nvPr>
            <p:ph idx="1"/>
          </p:nvPr>
        </p:nvSpPr>
        <p:spPr/>
        <p:txBody>
          <a:bodyPr/>
          <a:lstStyle/>
          <a:p>
            <a:r>
              <a:rPr lang="en-US" dirty="0" smtClean="0"/>
              <a:t>Principles and Diagnosis Overview: 1 hour</a:t>
            </a:r>
          </a:p>
          <a:p>
            <a:r>
              <a:rPr lang="en-US" dirty="0" smtClean="0"/>
              <a:t>Computer Vision Introduction, CNNs, Interpretability: 45 minutes</a:t>
            </a:r>
          </a:p>
          <a:p>
            <a:r>
              <a:rPr lang="en-US" dirty="0" smtClean="0"/>
              <a:t>Data Preprocessing: 2 hours</a:t>
            </a:r>
          </a:p>
          <a:p>
            <a:r>
              <a:rPr lang="en-US" dirty="0" smtClean="0"/>
              <a:t>Image Classification Colab Tutorial (3 types: AD, ASD, ICH): 50 minutes</a:t>
            </a:r>
          </a:p>
          <a:p>
            <a:r>
              <a:rPr lang="en-US" dirty="0" smtClean="0"/>
              <a:t>Results Interpretation and Reasoning: 30 minutes</a:t>
            </a:r>
          </a:p>
          <a:p>
            <a:r>
              <a:rPr lang="en-US" dirty="0" smtClean="0"/>
              <a:t>Group project presentations: 2 hours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a:t>
            </a:fld>
            <a:endParaRPr lang="en-US"/>
          </a:p>
        </p:txBody>
      </p:sp>
      <p:sp>
        <p:nvSpPr>
          <p:cNvPr id="7" name="Text Placeholder 6"/>
          <p:cNvSpPr>
            <a:spLocks noGrp="1"/>
          </p:cNvSpPr>
          <p:nvPr>
            <p:ph type="body" sz="quarter" idx="13"/>
          </p:nvPr>
        </p:nvSpPr>
        <p:spPr/>
        <p:txBody>
          <a:bodyPr/>
          <a:lstStyle/>
          <a:p>
            <a:r>
              <a:rPr lang="en-US" dirty="0"/>
              <a:t>Deep Learning Applications in Neuroimaging</a:t>
            </a:r>
          </a:p>
        </p:txBody>
      </p:sp>
    </p:spTree>
    <p:extLst>
      <p:ext uri="{BB962C8B-B14F-4D97-AF65-F5344CB8AC3E}">
        <p14:creationId xmlns:p14="http://schemas.microsoft.com/office/powerpoint/2010/main" val="3030358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Taiwan Mental Illness: TAMI</a:t>
            </a:r>
            <a:endParaRPr lang="en-US" dirty="0"/>
          </a:p>
        </p:txBody>
      </p:sp>
      <p:sp>
        <p:nvSpPr>
          <p:cNvPr id="3" name="Content Placeholder 2"/>
          <p:cNvSpPr>
            <a:spLocks noGrp="1"/>
          </p:cNvSpPr>
          <p:nvPr>
            <p:ph idx="1"/>
          </p:nvPr>
        </p:nvSpPr>
        <p:spPr/>
        <p:txBody>
          <a:bodyPr/>
          <a:lstStyle/>
          <a:p>
            <a:r>
              <a:rPr lang="en-US" dirty="0" smtClean="0"/>
              <a:t>Structural MRI, Functional MRI, and DTI </a:t>
            </a:r>
          </a:p>
          <a:p>
            <a:r>
              <a:rPr lang="en-US" dirty="0" smtClean="0"/>
              <a:t>1265: 587 healthy and 678 patients (schizophrenia, bipolar disorder, depression)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20</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data.dmc.nycu.edu.tw/zh_Hans_CN/dataset/taiwan-aging-and-mental-illness-cohort-tami</a:t>
            </a:r>
            <a:endParaRPr lang="en-US" dirty="0" smtClean="0"/>
          </a:p>
          <a:p>
            <a:endParaRPr lang="en-US" dirty="0"/>
          </a:p>
        </p:txBody>
      </p:sp>
      <p:pic>
        <p:nvPicPr>
          <p:cNvPr id="8" name="Picture 7"/>
          <p:cNvPicPr>
            <a:picLocks noChangeAspect="1"/>
          </p:cNvPicPr>
          <p:nvPr/>
        </p:nvPicPr>
        <p:blipFill>
          <a:blip r:embed="rId4"/>
          <a:stretch>
            <a:fillRect/>
          </a:stretch>
        </p:blipFill>
        <p:spPr>
          <a:xfrm>
            <a:off x="5551129" y="2672511"/>
            <a:ext cx="1086002" cy="2915057"/>
          </a:xfrm>
          <a:prstGeom prst="rect">
            <a:avLst/>
          </a:prstGeom>
        </p:spPr>
      </p:pic>
    </p:spTree>
    <p:extLst>
      <p:ext uri="{BB962C8B-B14F-4D97-AF65-F5344CB8AC3E}">
        <p14:creationId xmlns:p14="http://schemas.microsoft.com/office/powerpoint/2010/main" val="3857523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Alzheimer's Disease (AD): ADNI</a:t>
            </a:r>
            <a:endParaRPr lang="en-US" dirty="0"/>
          </a:p>
        </p:txBody>
      </p:sp>
      <p:sp>
        <p:nvSpPr>
          <p:cNvPr id="3" name="Content Placeholder 2"/>
          <p:cNvSpPr>
            <a:spLocks noGrp="1"/>
          </p:cNvSpPr>
          <p:nvPr>
            <p:ph idx="1"/>
          </p:nvPr>
        </p:nvSpPr>
        <p:spPr/>
        <p:txBody>
          <a:bodyPr/>
          <a:lstStyle/>
          <a:p>
            <a:r>
              <a:rPr lang="en-US" dirty="0" smtClean="0"/>
              <a:t>Structural MRI?</a:t>
            </a:r>
          </a:p>
          <a:p>
            <a:pPr lvl="1"/>
            <a:r>
              <a:rPr lang="en-US" dirty="0" smtClean="0"/>
              <a:t>Not clear what kind and amount of data and task</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21</a:t>
            </a:fld>
            <a:endParaRPr lang="en-US"/>
          </a:p>
        </p:txBody>
      </p:sp>
      <p:sp>
        <p:nvSpPr>
          <p:cNvPr id="7" name="Text Placeholder 6"/>
          <p:cNvSpPr>
            <a:spLocks noGrp="1"/>
          </p:cNvSpPr>
          <p:nvPr>
            <p:ph type="body" sz="quarter" idx="13"/>
          </p:nvPr>
        </p:nvSpPr>
        <p:spPr/>
        <p:txBody>
          <a:bodyPr/>
          <a:lstStyle/>
          <a:p>
            <a:r>
              <a:rPr lang="en-US" dirty="0">
                <a:hlinkClick r:id="rId3"/>
              </a:rPr>
              <a:t>https://adni.loni.usc.edu</a:t>
            </a:r>
            <a:r>
              <a:rPr lang="en-US" dirty="0" smtClean="0">
                <a:hlinkClick r:id="rId3"/>
              </a:rPr>
              <a:t>/</a:t>
            </a:r>
            <a:endParaRPr lang="en-US" dirty="0" smtClean="0"/>
          </a:p>
          <a:p>
            <a:endParaRPr lang="en-US" dirty="0"/>
          </a:p>
        </p:txBody>
      </p:sp>
      <p:pic>
        <p:nvPicPr>
          <p:cNvPr id="8" name="Google Shape;461;p31"/>
          <p:cNvPicPr preferRelativeResize="0"/>
          <p:nvPr/>
        </p:nvPicPr>
        <p:blipFill rotWithShape="1">
          <a:blip r:embed="rId4">
            <a:alphaModFix/>
          </a:blip>
          <a:srcRect t="46152" r="54473"/>
          <a:stretch/>
        </p:blipFill>
        <p:spPr>
          <a:xfrm>
            <a:off x="4480576" y="1948061"/>
            <a:ext cx="3227108" cy="3996243"/>
          </a:xfrm>
          <a:prstGeom prst="rect">
            <a:avLst/>
          </a:prstGeom>
          <a:noFill/>
          <a:ln>
            <a:noFill/>
          </a:ln>
        </p:spPr>
      </p:pic>
    </p:spTree>
    <p:extLst>
      <p:ext uri="{BB962C8B-B14F-4D97-AF65-F5344CB8AC3E}">
        <p14:creationId xmlns:p14="http://schemas.microsoft.com/office/powerpoint/2010/main" val="16330197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Intracranial Hemmorhage (ICA): RSNA</a:t>
            </a:r>
            <a:endParaRPr lang="en-US" dirty="0"/>
          </a:p>
        </p:txBody>
      </p:sp>
      <p:sp>
        <p:nvSpPr>
          <p:cNvPr id="3" name="Content Placeholder 2"/>
          <p:cNvSpPr>
            <a:spLocks noGrp="1"/>
          </p:cNvSpPr>
          <p:nvPr>
            <p:ph idx="1"/>
          </p:nvPr>
        </p:nvSpPr>
        <p:spPr/>
        <p:txBody>
          <a:bodyPr/>
          <a:lstStyle/>
          <a:p>
            <a:r>
              <a:rPr lang="en-US" dirty="0"/>
              <a:t>RSNA Intracranial Hemorrhage </a:t>
            </a:r>
            <a:r>
              <a:rPr lang="en-US" dirty="0" smtClean="0"/>
              <a:t>Detection </a:t>
            </a:r>
            <a:r>
              <a:rPr lang="en-US" dirty="0"/>
              <a:t>Challenge (2019</a:t>
            </a:r>
            <a:r>
              <a:rPr lang="en-US" dirty="0" smtClean="0"/>
              <a:t>)</a:t>
            </a:r>
          </a:p>
          <a:p>
            <a:r>
              <a:rPr lang="en-US" dirty="0" smtClean="0"/>
              <a:t>Computed tomography (CT)</a:t>
            </a:r>
          </a:p>
          <a:p>
            <a:r>
              <a:rPr lang="en-US" dirty="0" smtClean="0"/>
              <a:t>Multi-class classification</a:t>
            </a:r>
          </a:p>
          <a:p>
            <a:r>
              <a:rPr lang="en-US" dirty="0" smtClean="0"/>
              <a:t>459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22</a:t>
            </a:fld>
            <a:endParaRPr lang="en-US"/>
          </a:p>
        </p:txBody>
      </p:sp>
      <p:sp>
        <p:nvSpPr>
          <p:cNvPr id="7" name="Text Placeholder 6"/>
          <p:cNvSpPr>
            <a:spLocks noGrp="1"/>
          </p:cNvSpPr>
          <p:nvPr>
            <p:ph type="body" sz="quarter" idx="13"/>
          </p:nvPr>
        </p:nvSpPr>
        <p:spPr/>
        <p:txBody>
          <a:bodyPr/>
          <a:lstStyle/>
          <a:p>
            <a:endParaRPr lang="en-US"/>
          </a:p>
        </p:txBody>
      </p:sp>
      <p:pic>
        <p:nvPicPr>
          <p:cNvPr id="8" name="Google Shape;530;p39"/>
          <p:cNvPicPr preferRelativeResize="0"/>
          <p:nvPr/>
        </p:nvPicPr>
        <p:blipFill rotWithShape="1">
          <a:blip r:embed="rId3">
            <a:alphaModFix/>
          </a:blip>
          <a:srcRect/>
          <a:stretch/>
        </p:blipFill>
        <p:spPr>
          <a:xfrm>
            <a:off x="2757707" y="3139777"/>
            <a:ext cx="8016973" cy="2369114"/>
          </a:xfrm>
          <a:prstGeom prst="rect">
            <a:avLst/>
          </a:prstGeom>
          <a:noFill/>
          <a:ln>
            <a:noFill/>
          </a:ln>
        </p:spPr>
      </p:pic>
      <p:pic>
        <p:nvPicPr>
          <p:cNvPr id="9" name="Google Shape;531;p39"/>
          <p:cNvPicPr preferRelativeResize="0"/>
          <p:nvPr/>
        </p:nvPicPr>
        <p:blipFill rotWithShape="1">
          <a:blip r:embed="rId4">
            <a:alphaModFix/>
          </a:blip>
          <a:srcRect/>
          <a:stretch/>
        </p:blipFill>
        <p:spPr>
          <a:xfrm>
            <a:off x="215141" y="2949492"/>
            <a:ext cx="2163686" cy="2749684"/>
          </a:xfrm>
          <a:prstGeom prst="rect">
            <a:avLst/>
          </a:prstGeom>
          <a:noFill/>
          <a:ln>
            <a:noFill/>
          </a:ln>
        </p:spPr>
      </p:pic>
    </p:spTree>
    <p:extLst>
      <p:ext uri="{BB962C8B-B14F-4D97-AF65-F5344CB8AC3E}">
        <p14:creationId xmlns:p14="http://schemas.microsoft.com/office/powerpoint/2010/main" val="121249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ppt_y</p:attrName>
                                        </p:attrNameLst>
                                      </p:cBhvr>
                                      <p:tavLst>
                                        <p:tav tm="0">
                                          <p:val>
                                            <p:strVal val="#ppt_y"/>
                                          </p:val>
                                        </p:tav>
                                        <p:tav tm="100000">
                                          <p:val>
                                            <p:strVal val="#ppt_y+1"/>
                                          </p:val>
                                        </p:tav>
                                      </p:tavLst>
                                    </p:anim>
                                    <p:set>
                                      <p:cBhvr>
                                        <p:cTn id="7" dur="1" fill="hold">
                                          <p:stCondLst>
                                            <p:cond delay="50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Breast Cancer Hystopathological: BreCaHAD</a:t>
            </a:r>
            <a:endParaRPr lang="en-US" dirty="0"/>
          </a:p>
        </p:txBody>
      </p:sp>
      <p:sp>
        <p:nvSpPr>
          <p:cNvPr id="3" name="Content Placeholder 2"/>
          <p:cNvSpPr>
            <a:spLocks noGrp="1"/>
          </p:cNvSpPr>
          <p:nvPr>
            <p:ph idx="1"/>
          </p:nvPr>
        </p:nvSpPr>
        <p:spPr/>
        <p:txBody>
          <a:bodyPr/>
          <a:lstStyle/>
          <a:p>
            <a:r>
              <a:rPr lang="en-US" dirty="0" smtClean="0"/>
              <a:t>162 with 6 classes</a:t>
            </a:r>
          </a:p>
          <a:p>
            <a:pPr lvl="1"/>
            <a:r>
              <a:rPr lang="en-US" dirty="0" smtClean="0"/>
              <a:t>Segmentation, keypoint localization</a:t>
            </a:r>
          </a:p>
          <a:p>
            <a:r>
              <a:rPr lang="en-US" dirty="0" smtClean="0"/>
              <a:t>1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23</a:t>
            </a:fld>
            <a:endParaRPr lang="en-US"/>
          </a:p>
        </p:txBody>
      </p:sp>
      <p:sp>
        <p:nvSpPr>
          <p:cNvPr id="7" name="Text Placeholder 6"/>
          <p:cNvSpPr>
            <a:spLocks noGrp="1"/>
          </p:cNvSpPr>
          <p:nvPr>
            <p:ph type="body" sz="quarter" idx="13"/>
          </p:nvPr>
        </p:nvSpPr>
        <p:spPr>
          <a:xfrm>
            <a:off x="838200" y="6112042"/>
            <a:ext cx="10514013" cy="335451"/>
          </a:xfrm>
        </p:spPr>
        <p:txBody>
          <a:bodyPr/>
          <a:lstStyle/>
          <a:p>
            <a:r>
              <a:rPr lang="en-US" dirty="0">
                <a:hlinkClick r:id="rId3"/>
              </a:rPr>
              <a:t>https://</a:t>
            </a:r>
            <a:r>
              <a:rPr lang="en-US" dirty="0" smtClean="0">
                <a:hlinkClick r:id="rId3"/>
              </a:rPr>
              <a:t>figshare.com/articles/dataset/BreCaHAD_A_Dataset_for_Breast_Cancer_Histopathological_Annotation_and_Diagnosis/7379186</a:t>
            </a:r>
            <a:endParaRPr lang="en-US" dirty="0" smtClean="0"/>
          </a:p>
        </p:txBody>
      </p:sp>
      <p:pic>
        <p:nvPicPr>
          <p:cNvPr id="8" name="Picture 7"/>
          <p:cNvPicPr>
            <a:picLocks noChangeAspect="1"/>
          </p:cNvPicPr>
          <p:nvPr/>
        </p:nvPicPr>
        <p:blipFill>
          <a:blip r:embed="rId4"/>
          <a:stretch>
            <a:fillRect/>
          </a:stretch>
        </p:blipFill>
        <p:spPr>
          <a:xfrm>
            <a:off x="7805907" y="2244821"/>
            <a:ext cx="3038899" cy="3362794"/>
          </a:xfrm>
          <a:prstGeom prst="rect">
            <a:avLst/>
          </a:prstGeom>
        </p:spPr>
      </p:pic>
      <p:pic>
        <p:nvPicPr>
          <p:cNvPr id="9" name="Picture 8"/>
          <p:cNvPicPr>
            <a:picLocks noChangeAspect="1"/>
          </p:cNvPicPr>
          <p:nvPr/>
        </p:nvPicPr>
        <p:blipFill>
          <a:blip r:embed="rId5"/>
          <a:stretch>
            <a:fillRect/>
          </a:stretch>
        </p:blipFill>
        <p:spPr>
          <a:xfrm>
            <a:off x="196859" y="2494748"/>
            <a:ext cx="3815832" cy="2820591"/>
          </a:xfrm>
          <a:prstGeom prst="rect">
            <a:avLst/>
          </a:prstGeom>
        </p:spPr>
      </p:pic>
      <p:pic>
        <p:nvPicPr>
          <p:cNvPr id="10" name="Picture 9"/>
          <p:cNvPicPr>
            <a:picLocks noChangeAspect="1"/>
          </p:cNvPicPr>
          <p:nvPr/>
        </p:nvPicPr>
        <p:blipFill>
          <a:blip r:embed="rId6"/>
          <a:stretch>
            <a:fillRect/>
          </a:stretch>
        </p:blipFill>
        <p:spPr>
          <a:xfrm>
            <a:off x="4009398" y="2494748"/>
            <a:ext cx="3796509" cy="2862941"/>
          </a:xfrm>
          <a:prstGeom prst="rect">
            <a:avLst/>
          </a:prstGeom>
        </p:spPr>
      </p:pic>
      <p:pic>
        <p:nvPicPr>
          <p:cNvPr id="11" name="Picture 10"/>
          <p:cNvPicPr>
            <a:picLocks noChangeAspect="1"/>
          </p:cNvPicPr>
          <p:nvPr/>
        </p:nvPicPr>
        <p:blipFill>
          <a:blip r:embed="rId7"/>
          <a:stretch>
            <a:fillRect/>
          </a:stretch>
        </p:blipFill>
        <p:spPr>
          <a:xfrm>
            <a:off x="10924041" y="2556962"/>
            <a:ext cx="855778" cy="3246220"/>
          </a:xfrm>
          <a:prstGeom prst="rect">
            <a:avLst/>
          </a:prstGeom>
        </p:spPr>
      </p:pic>
    </p:spTree>
    <p:extLst>
      <p:ext uri="{BB962C8B-B14F-4D97-AF65-F5344CB8AC3E}">
        <p14:creationId xmlns:p14="http://schemas.microsoft.com/office/powerpoint/2010/main" val="3349828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Colon Hystopathology: CAMEL</a:t>
            </a:r>
            <a:endParaRPr lang="en-US" dirty="0"/>
          </a:p>
        </p:txBody>
      </p:sp>
      <p:sp>
        <p:nvSpPr>
          <p:cNvPr id="3" name="Content Placeholder 2"/>
          <p:cNvSpPr>
            <a:spLocks noGrp="1"/>
          </p:cNvSpPr>
          <p:nvPr>
            <p:ph idx="1"/>
          </p:nvPr>
        </p:nvSpPr>
        <p:spPr/>
        <p:txBody>
          <a:bodyPr/>
          <a:lstStyle/>
          <a:p>
            <a:r>
              <a:rPr lang="en-US" dirty="0" smtClean="0"/>
              <a:t>177 whole slide images (156 with adenoma)</a:t>
            </a:r>
          </a:p>
          <a:p>
            <a:r>
              <a:rPr lang="en-US" dirty="0" smtClean="0"/>
              <a:t>Binary classification</a:t>
            </a:r>
          </a:p>
          <a:p>
            <a:r>
              <a:rPr lang="en-US" dirty="0" smtClean="0"/>
              <a:t>Baidu Drive (cannot download?)</a:t>
            </a:r>
          </a:p>
          <a:p>
            <a:r>
              <a:rPr lang="en-US" dirty="0" smtClean="0"/>
              <a:t>30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24</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github.com/ThoroughImages/CAMEL?tab=readme-ov-file</a:t>
            </a:r>
            <a:endParaRPr lang="en-US" dirty="0" smtClean="0"/>
          </a:p>
          <a:p>
            <a:endParaRPr lang="en-US" dirty="0"/>
          </a:p>
        </p:txBody>
      </p:sp>
      <p:pic>
        <p:nvPicPr>
          <p:cNvPr id="8" name="Picture 7"/>
          <p:cNvPicPr>
            <a:picLocks noChangeAspect="1"/>
          </p:cNvPicPr>
          <p:nvPr/>
        </p:nvPicPr>
        <p:blipFill>
          <a:blip r:embed="rId4"/>
          <a:stretch>
            <a:fillRect/>
          </a:stretch>
        </p:blipFill>
        <p:spPr>
          <a:xfrm>
            <a:off x="5407806" y="2657790"/>
            <a:ext cx="6061457" cy="3624807"/>
          </a:xfrm>
          <a:prstGeom prst="rect">
            <a:avLst/>
          </a:prstGeom>
        </p:spPr>
      </p:pic>
    </p:spTree>
    <p:extLst>
      <p:ext uri="{BB962C8B-B14F-4D97-AF65-F5344CB8AC3E}">
        <p14:creationId xmlns:p14="http://schemas.microsoft.com/office/powerpoint/2010/main" val="3928928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330" y="156115"/>
            <a:ext cx="11355670" cy="793339"/>
          </a:xfrm>
        </p:spPr>
        <p:txBody>
          <a:bodyPr>
            <a:normAutofit fontScale="90000"/>
          </a:bodyPr>
          <a:lstStyle/>
          <a:p>
            <a:r>
              <a:rPr lang="en-US" dirty="0" smtClean="0"/>
              <a:t>Kidney and Lung Cancer: DHMC-Kidney/Lung</a:t>
            </a:r>
            <a:endParaRPr lang="en-US" dirty="0"/>
          </a:p>
        </p:txBody>
      </p:sp>
      <p:sp>
        <p:nvSpPr>
          <p:cNvPr id="3" name="Content Placeholder 2"/>
          <p:cNvSpPr>
            <a:spLocks noGrp="1"/>
          </p:cNvSpPr>
          <p:nvPr>
            <p:ph idx="1"/>
          </p:nvPr>
        </p:nvSpPr>
        <p:spPr>
          <a:xfrm>
            <a:off x="836330" y="981728"/>
            <a:ext cx="10515600" cy="3927156"/>
          </a:xfrm>
        </p:spPr>
        <p:txBody>
          <a:bodyPr/>
          <a:lstStyle/>
          <a:p>
            <a:r>
              <a:rPr lang="en-US" dirty="0" smtClean="0"/>
              <a:t>563 and 143 WSI images</a:t>
            </a:r>
          </a:p>
          <a:p>
            <a:r>
              <a:rPr lang="en-US" dirty="0" smtClean="0"/>
              <a:t>100/50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25</a:t>
            </a:fld>
            <a:endParaRPr lang="en-US"/>
          </a:p>
        </p:txBody>
      </p:sp>
      <p:sp>
        <p:nvSpPr>
          <p:cNvPr id="7" name="Text Placeholder 6"/>
          <p:cNvSpPr>
            <a:spLocks noGrp="1"/>
          </p:cNvSpPr>
          <p:nvPr>
            <p:ph type="body" sz="quarter" idx="13"/>
          </p:nvPr>
        </p:nvSpPr>
        <p:spPr>
          <a:xfrm>
            <a:off x="838200" y="5803182"/>
            <a:ext cx="10514013" cy="644311"/>
          </a:xfrm>
        </p:spPr>
        <p:txBody>
          <a:bodyPr/>
          <a:lstStyle/>
          <a:p>
            <a:r>
              <a:rPr lang="en-US" dirty="0">
                <a:hlinkClick r:id="rId2"/>
              </a:rPr>
              <a:t>https://bmirds.github.io/KidneyCancer/</a:t>
            </a:r>
            <a:r>
              <a:rPr lang="en-US" dirty="0" smtClean="0">
                <a:hlinkClick r:id="rId2"/>
              </a:rPr>
              <a:t/>
            </a:r>
            <a:br>
              <a:rPr lang="en-US" dirty="0" smtClean="0">
                <a:hlinkClick r:id="rId2"/>
              </a:rPr>
            </a:br>
            <a:r>
              <a:rPr lang="en-US" dirty="0" smtClean="0">
                <a:hlinkClick r:id="rId2"/>
              </a:rPr>
              <a:t>https</a:t>
            </a:r>
            <a:r>
              <a:rPr lang="en-US" dirty="0">
                <a:hlinkClick r:id="rId2"/>
              </a:rPr>
              <a:t>://bmirds.github.io/LungCancer</a:t>
            </a:r>
            <a:r>
              <a:rPr lang="en-US" dirty="0" smtClean="0">
                <a:hlinkClick r:id="rId2"/>
              </a:rPr>
              <a:t>/</a:t>
            </a:r>
            <a:endParaRPr lang="en-US" dirty="0" smtClean="0"/>
          </a:p>
        </p:txBody>
      </p:sp>
      <p:pic>
        <p:nvPicPr>
          <p:cNvPr id="8" name="Picture 7"/>
          <p:cNvPicPr>
            <a:picLocks noChangeAspect="1"/>
          </p:cNvPicPr>
          <p:nvPr/>
        </p:nvPicPr>
        <p:blipFill>
          <a:blip r:embed="rId3"/>
          <a:stretch>
            <a:fillRect/>
          </a:stretch>
        </p:blipFill>
        <p:spPr>
          <a:xfrm>
            <a:off x="1569720" y="2481648"/>
            <a:ext cx="4212241" cy="3357014"/>
          </a:xfrm>
          <a:prstGeom prst="rect">
            <a:avLst/>
          </a:prstGeom>
        </p:spPr>
      </p:pic>
      <p:pic>
        <p:nvPicPr>
          <p:cNvPr id="9" name="Picture 8"/>
          <p:cNvPicPr>
            <a:picLocks noChangeAspect="1"/>
          </p:cNvPicPr>
          <p:nvPr/>
        </p:nvPicPr>
        <p:blipFill>
          <a:blip r:embed="rId4"/>
          <a:stretch>
            <a:fillRect/>
          </a:stretch>
        </p:blipFill>
        <p:spPr>
          <a:xfrm>
            <a:off x="6526621" y="3064746"/>
            <a:ext cx="4261393" cy="2629579"/>
          </a:xfrm>
          <a:prstGeom prst="rect">
            <a:avLst/>
          </a:prstGeom>
        </p:spPr>
      </p:pic>
    </p:spTree>
    <p:extLst>
      <p:ext uri="{BB962C8B-B14F-4D97-AF65-F5344CB8AC3E}">
        <p14:creationId xmlns:p14="http://schemas.microsoft.com/office/powerpoint/2010/main" val="1080829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Prostate Cancer: PANDA</a:t>
            </a:r>
            <a:endParaRPr lang="en-US" dirty="0"/>
          </a:p>
        </p:txBody>
      </p:sp>
      <p:sp>
        <p:nvSpPr>
          <p:cNvPr id="3" name="Content Placeholder 2"/>
          <p:cNvSpPr>
            <a:spLocks noGrp="1"/>
          </p:cNvSpPr>
          <p:nvPr>
            <p:ph idx="1"/>
          </p:nvPr>
        </p:nvSpPr>
        <p:spPr/>
        <p:txBody>
          <a:bodyPr/>
          <a:lstStyle/>
          <a:p>
            <a:r>
              <a:rPr lang="en-US" dirty="0" smtClean="0"/>
              <a:t>10,616 train images, 393 valid, 545 internal test and 1071 external test</a:t>
            </a:r>
          </a:p>
          <a:p>
            <a:r>
              <a:rPr lang="en-US" dirty="0" smtClean="0"/>
              <a:t>ISUP scale: severity of cancer on scale 0 to 5</a:t>
            </a:r>
          </a:p>
          <a:p>
            <a:r>
              <a:rPr lang="en-US" dirty="0" smtClean="0"/>
              <a:t>Gleason score: more levels than ISUP scale</a:t>
            </a:r>
          </a:p>
          <a:p>
            <a:r>
              <a:rPr lang="en-US" dirty="0" smtClean="0"/>
              <a:t>412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26</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www.kaggle.com/c/prostate-cancer-grade-assessment/data</a:t>
            </a:r>
            <a:endParaRPr lang="en-US" dirty="0" smtClean="0"/>
          </a:p>
          <a:p>
            <a:endParaRPr lang="en-US" dirty="0"/>
          </a:p>
        </p:txBody>
      </p:sp>
    </p:spTree>
    <p:extLst>
      <p:ext uri="{BB962C8B-B14F-4D97-AF65-F5344CB8AC3E}">
        <p14:creationId xmlns:p14="http://schemas.microsoft.com/office/powerpoint/2010/main" val="4292274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TissueNet</a:t>
            </a:r>
            <a:endParaRPr lang="en-US" dirty="0"/>
          </a:p>
        </p:txBody>
      </p:sp>
      <p:sp>
        <p:nvSpPr>
          <p:cNvPr id="3" name="Content Placeholder 2"/>
          <p:cNvSpPr>
            <a:spLocks noGrp="1"/>
          </p:cNvSpPr>
          <p:nvPr>
            <p:ph idx="1"/>
          </p:nvPr>
        </p:nvSpPr>
        <p:spPr/>
        <p:txBody>
          <a:bodyPr/>
          <a:lstStyle/>
          <a:p>
            <a:r>
              <a:rPr lang="en-US" dirty="0" smtClean="0"/>
              <a:t>Epithelial lessions of uterine cervix of whole-slide images (WSI)</a:t>
            </a:r>
          </a:p>
          <a:p>
            <a:pPr lvl="1"/>
            <a:r>
              <a:rPr lang="en-US" dirty="0" smtClean="0"/>
              <a:t>4 classes: benign, low malignant potential, high malignant potential, invasive cancer</a:t>
            </a:r>
          </a:p>
          <a:p>
            <a:r>
              <a:rPr lang="en-US" dirty="0" smtClean="0"/>
              <a:t>700 GB with extremely high resolution (150k x 85k pixels)</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27</a:t>
            </a:fld>
            <a:endParaRPr lang="en-US"/>
          </a:p>
        </p:txBody>
      </p:sp>
      <p:sp>
        <p:nvSpPr>
          <p:cNvPr id="7" name="Text Placeholder 6"/>
          <p:cNvSpPr>
            <a:spLocks noGrp="1"/>
          </p:cNvSpPr>
          <p:nvPr>
            <p:ph type="body" sz="quarter" idx="13"/>
          </p:nvPr>
        </p:nvSpPr>
        <p:spPr/>
        <p:txBody>
          <a:bodyPr/>
          <a:lstStyle/>
          <a:p>
            <a:r>
              <a:rPr lang="en-US" dirty="0">
                <a:hlinkClick r:id="rId2"/>
              </a:rPr>
              <a:t>https://www.drivendata.org/competitions/67/competition-cervical-biopsy</a:t>
            </a:r>
            <a:r>
              <a:rPr lang="en-US" dirty="0" smtClean="0">
                <a:hlinkClick r:id="rId2"/>
              </a:rPr>
              <a:t>/</a:t>
            </a:r>
            <a:endParaRPr lang="en-US" dirty="0" smtClean="0"/>
          </a:p>
          <a:p>
            <a:endParaRPr lang="en-US" dirty="0"/>
          </a:p>
        </p:txBody>
      </p:sp>
    </p:spTree>
    <p:extLst>
      <p:ext uri="{BB962C8B-B14F-4D97-AF65-F5344CB8AC3E}">
        <p14:creationId xmlns:p14="http://schemas.microsoft.com/office/powerpoint/2010/main" val="1035471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Prostate WSI: SICAPv2</a:t>
            </a:r>
            <a:endParaRPr lang="en-US" dirty="0"/>
          </a:p>
        </p:txBody>
      </p:sp>
      <p:sp>
        <p:nvSpPr>
          <p:cNvPr id="3" name="Content Placeholder 2"/>
          <p:cNvSpPr>
            <a:spLocks noGrp="1"/>
          </p:cNvSpPr>
          <p:nvPr>
            <p:ph idx="1"/>
          </p:nvPr>
        </p:nvSpPr>
        <p:spPr/>
        <p:txBody>
          <a:bodyPr/>
          <a:lstStyle/>
          <a:p>
            <a:r>
              <a:rPr lang="en-US" dirty="0" smtClean="0"/>
              <a:t>155 from 95 patients</a:t>
            </a:r>
          </a:p>
          <a:p>
            <a:r>
              <a:rPr lang="en-US" dirty="0" smtClean="0"/>
              <a:t>Global and patch-level Gleason scores</a:t>
            </a:r>
          </a:p>
          <a:p>
            <a:r>
              <a:rPr lang="en-US" dirty="0" smtClean="0"/>
              <a:t>2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28</a:t>
            </a:fld>
            <a:endParaRPr lang="en-US"/>
          </a:p>
        </p:txBody>
      </p:sp>
      <p:sp>
        <p:nvSpPr>
          <p:cNvPr id="7" name="Text Placeholder 6"/>
          <p:cNvSpPr>
            <a:spLocks noGrp="1"/>
          </p:cNvSpPr>
          <p:nvPr>
            <p:ph type="body" sz="quarter" idx="13"/>
          </p:nvPr>
        </p:nvSpPr>
        <p:spPr>
          <a:xfrm>
            <a:off x="838200" y="5770908"/>
            <a:ext cx="10514013" cy="676585"/>
          </a:xfrm>
        </p:spPr>
        <p:txBody>
          <a:bodyPr/>
          <a:lstStyle/>
          <a:p>
            <a:r>
              <a:rPr lang="en-US" dirty="0">
                <a:hlinkClick r:id="rId3"/>
              </a:rPr>
              <a:t>https://</a:t>
            </a:r>
            <a:r>
              <a:rPr lang="en-US" dirty="0" smtClean="0">
                <a:hlinkClick r:id="rId3"/>
              </a:rPr>
              <a:t>data.mendeley.com/datasets/9xxm58dvs3/1</a:t>
            </a:r>
            <a:endParaRPr lang="en-US" dirty="0" smtClean="0"/>
          </a:p>
          <a:p>
            <a:r>
              <a:rPr lang="en-US" dirty="0">
                <a:hlinkClick r:id="rId4"/>
              </a:rPr>
              <a:t>https://</a:t>
            </a:r>
            <a:r>
              <a:rPr lang="en-US" dirty="0" smtClean="0">
                <a:hlinkClick r:id="rId4"/>
              </a:rPr>
              <a:t>prod-dcd-datasets-cache-zipfiles.s3.eu-west-1.amazonaws.com/9xxm58dvs3-1.zip</a:t>
            </a:r>
            <a:endParaRPr lang="en-US" dirty="0" smtClean="0"/>
          </a:p>
          <a:p>
            <a:endParaRPr lang="en-US" dirty="0"/>
          </a:p>
        </p:txBody>
      </p:sp>
      <p:pic>
        <p:nvPicPr>
          <p:cNvPr id="8" name="Picture 7"/>
          <p:cNvPicPr>
            <a:picLocks noChangeAspect="1"/>
          </p:cNvPicPr>
          <p:nvPr/>
        </p:nvPicPr>
        <p:blipFill>
          <a:blip r:embed="rId5"/>
          <a:stretch>
            <a:fillRect/>
          </a:stretch>
        </p:blipFill>
        <p:spPr>
          <a:xfrm>
            <a:off x="953020" y="2280093"/>
            <a:ext cx="4027123" cy="3444993"/>
          </a:xfrm>
          <a:prstGeom prst="rect">
            <a:avLst/>
          </a:prstGeom>
        </p:spPr>
      </p:pic>
      <p:pic>
        <p:nvPicPr>
          <p:cNvPr id="9" name="Picture 8"/>
          <p:cNvPicPr>
            <a:picLocks noChangeAspect="1"/>
          </p:cNvPicPr>
          <p:nvPr/>
        </p:nvPicPr>
        <p:blipFill>
          <a:blip r:embed="rId6"/>
          <a:stretch>
            <a:fillRect/>
          </a:stretch>
        </p:blipFill>
        <p:spPr>
          <a:xfrm>
            <a:off x="5654488" y="2199487"/>
            <a:ext cx="5343979" cy="3391030"/>
          </a:xfrm>
          <a:prstGeom prst="rect">
            <a:avLst/>
          </a:prstGeom>
        </p:spPr>
      </p:pic>
      <p:pic>
        <p:nvPicPr>
          <p:cNvPr id="10" name="Picture 9"/>
          <p:cNvPicPr>
            <a:picLocks noChangeAspect="1"/>
          </p:cNvPicPr>
          <p:nvPr/>
        </p:nvPicPr>
        <p:blipFill>
          <a:blip r:embed="rId7"/>
          <a:stretch>
            <a:fillRect/>
          </a:stretch>
        </p:blipFill>
        <p:spPr>
          <a:xfrm>
            <a:off x="8508108" y="406697"/>
            <a:ext cx="3238416" cy="1612399"/>
          </a:xfrm>
          <a:prstGeom prst="rect">
            <a:avLst/>
          </a:prstGeom>
        </p:spPr>
      </p:pic>
    </p:spTree>
    <p:extLst>
      <p:ext uri="{BB962C8B-B14F-4D97-AF65-F5344CB8AC3E}">
        <p14:creationId xmlns:p14="http://schemas.microsoft.com/office/powerpoint/2010/main" val="2332738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Colorectal Polyps: </a:t>
            </a:r>
            <a:r>
              <a:rPr lang="en-US" dirty="0" smtClean="0"/>
              <a:t>MHIST Results</a:t>
            </a:r>
            <a:endParaRPr lang="en-US" dirty="0"/>
          </a:p>
        </p:txBody>
      </p:sp>
      <p:sp>
        <p:nvSpPr>
          <p:cNvPr id="3" name="Content Placeholder 2"/>
          <p:cNvSpPr>
            <a:spLocks noGrp="1"/>
          </p:cNvSpPr>
          <p:nvPr>
            <p:ph idx="1"/>
          </p:nvPr>
        </p:nvSpPr>
        <p:spPr/>
        <p:txBody>
          <a:bodyPr/>
          <a:lstStyle/>
          <a:p>
            <a:r>
              <a:rPr lang="en-US" dirty="0" smtClean="0"/>
              <a:t>Easy to overfit but transfer learning helps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29</a:t>
            </a:fld>
            <a:endParaRPr lang="en-US"/>
          </a:p>
        </p:txBody>
      </p:sp>
      <p:sp>
        <p:nvSpPr>
          <p:cNvPr id="7" name="Text Placeholder 6"/>
          <p:cNvSpPr>
            <a:spLocks noGrp="1"/>
          </p:cNvSpPr>
          <p:nvPr>
            <p:ph type="body" sz="quarter" idx="13"/>
          </p:nvPr>
        </p:nvSpPr>
        <p:spPr/>
        <p:txBody>
          <a:bodyPr/>
          <a:lstStyle/>
          <a:p>
            <a:r>
              <a:rPr lang="en-US"/>
              <a:t>A Petri Dish for Histopathology Image Analysis</a:t>
            </a:r>
            <a:endParaRPr lang="en-US" dirty="0"/>
          </a:p>
        </p:txBody>
      </p:sp>
      <p:pic>
        <p:nvPicPr>
          <p:cNvPr id="10" name="Picture 9"/>
          <p:cNvPicPr>
            <a:picLocks noChangeAspect="1"/>
          </p:cNvPicPr>
          <p:nvPr/>
        </p:nvPicPr>
        <p:blipFill>
          <a:blip r:embed="rId3"/>
          <a:stretch>
            <a:fillRect/>
          </a:stretch>
        </p:blipFill>
        <p:spPr>
          <a:xfrm>
            <a:off x="3049332" y="4263606"/>
            <a:ext cx="6089596" cy="1854095"/>
          </a:xfrm>
          <a:prstGeom prst="rect">
            <a:avLst/>
          </a:prstGeom>
        </p:spPr>
      </p:pic>
      <p:pic>
        <p:nvPicPr>
          <p:cNvPr id="11" name="Picture 10"/>
          <p:cNvPicPr>
            <a:picLocks noChangeAspect="1"/>
          </p:cNvPicPr>
          <p:nvPr/>
        </p:nvPicPr>
        <p:blipFill>
          <a:blip r:embed="rId4"/>
          <a:stretch>
            <a:fillRect/>
          </a:stretch>
        </p:blipFill>
        <p:spPr>
          <a:xfrm>
            <a:off x="3057837" y="1654308"/>
            <a:ext cx="6072586" cy="2577022"/>
          </a:xfrm>
          <a:prstGeom prst="rect">
            <a:avLst/>
          </a:prstGeom>
        </p:spPr>
      </p:pic>
    </p:spTree>
    <p:extLst>
      <p:ext uri="{BB962C8B-B14F-4D97-AF65-F5344CB8AC3E}">
        <p14:creationId xmlns:p14="http://schemas.microsoft.com/office/powerpoint/2010/main" val="3080314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Course Structure</a:t>
            </a:r>
            <a:endParaRPr lang="en-US" dirty="0"/>
          </a:p>
        </p:txBody>
      </p:sp>
      <p:sp>
        <p:nvSpPr>
          <p:cNvPr id="3" name="Content Placeholder 2"/>
          <p:cNvSpPr>
            <a:spLocks noGrp="1"/>
          </p:cNvSpPr>
          <p:nvPr>
            <p:ph idx="1"/>
          </p:nvPr>
        </p:nvSpPr>
        <p:spPr/>
        <p:txBody>
          <a:bodyPr/>
          <a:lstStyle/>
          <a:p>
            <a:r>
              <a:rPr lang="en-US" dirty="0" smtClean="0"/>
              <a:t>Principles and Diagnosis Overview: 1 hour</a:t>
            </a:r>
          </a:p>
          <a:p>
            <a:r>
              <a:rPr lang="en-US" dirty="0" smtClean="0"/>
              <a:t>Data preprocessing: 2 hours</a:t>
            </a:r>
          </a:p>
          <a:p>
            <a:pPr lvl="1"/>
            <a:r>
              <a:rPr lang="en-US" dirty="0" smtClean="0"/>
              <a:t>Focus on how to preprocess with Python to make into Pytorch dataloader</a:t>
            </a:r>
          </a:p>
          <a:p>
            <a:pPr lvl="2"/>
            <a:r>
              <a:rPr lang="en-US" dirty="0" smtClean="0"/>
              <a:t>Explain two examples: MRI and Histo</a:t>
            </a:r>
          </a:p>
          <a:p>
            <a:pPr lvl="1"/>
            <a:r>
              <a:rPr lang="en-US" dirty="0" smtClean="0"/>
              <a:t>Data preprocessing lab: give each team a dataset and prepare a pytorch dataloader (will use later for group project)</a:t>
            </a:r>
          </a:p>
          <a:p>
            <a:r>
              <a:rPr lang="en-US" dirty="0" smtClean="0"/>
              <a:t>Computer Vision with Deep Learning Introduction: 1 </a:t>
            </a:r>
            <a:r>
              <a:rPr lang="en-US" altLang="zh-CN" dirty="0" smtClean="0"/>
              <a:t>hour</a:t>
            </a:r>
            <a:endParaRPr lang="en-US" dirty="0" smtClean="0"/>
          </a:p>
          <a:p>
            <a:r>
              <a:rPr lang="en-US" dirty="0" smtClean="0"/>
              <a:t>Image Classification Colab Tutorial: 1 hour</a:t>
            </a:r>
          </a:p>
          <a:p>
            <a:r>
              <a:rPr lang="en-US" dirty="0" smtClean="0"/>
              <a:t>Results Interpretation and Reasoning: 30 minutes</a:t>
            </a:r>
          </a:p>
          <a:p>
            <a:r>
              <a:rPr lang="en-US" dirty="0" smtClean="0"/>
              <a:t>Group project presentations: 2 hours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3</a:t>
            </a:fld>
            <a:endParaRPr lang="en-US"/>
          </a:p>
        </p:txBody>
      </p:sp>
      <p:sp>
        <p:nvSpPr>
          <p:cNvPr id="7" name="Text Placeholder 6"/>
          <p:cNvSpPr>
            <a:spLocks noGrp="1"/>
          </p:cNvSpPr>
          <p:nvPr>
            <p:ph type="body" sz="quarter" idx="13"/>
          </p:nvPr>
        </p:nvSpPr>
        <p:spPr/>
        <p:txBody>
          <a:bodyPr/>
          <a:lstStyle/>
          <a:p>
            <a:r>
              <a:rPr lang="en-US" dirty="0"/>
              <a:t>Deep Learning Applications in Neuroimaging</a:t>
            </a:r>
          </a:p>
        </p:txBody>
      </p:sp>
    </p:spTree>
    <p:extLst>
      <p:ext uri="{BB962C8B-B14F-4D97-AF65-F5344CB8AC3E}">
        <p14:creationId xmlns:p14="http://schemas.microsoft.com/office/powerpoint/2010/main" val="26529825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Breast Cancer </a:t>
            </a:r>
            <a:r>
              <a:rPr lang="en-US" dirty="0" smtClean="0"/>
              <a:t>Histology (BACH) Results</a:t>
            </a:r>
            <a:endParaRPr lang="en-US" dirty="0"/>
          </a:p>
        </p:txBody>
      </p:sp>
      <p:sp>
        <p:nvSpPr>
          <p:cNvPr id="3" name="Content Placeholder 2"/>
          <p:cNvSpPr>
            <a:spLocks noGrp="1"/>
          </p:cNvSpPr>
          <p:nvPr>
            <p:ph idx="1"/>
          </p:nvPr>
        </p:nvSpPr>
        <p:spPr>
          <a:xfrm>
            <a:off x="836330" y="981728"/>
            <a:ext cx="10515600" cy="4440877"/>
          </a:xfrm>
        </p:spPr>
        <p:txBody>
          <a:bodyPr/>
          <a:lstStyle/>
          <a:p>
            <a:r>
              <a:rPr lang="en-US" dirty="0" smtClean="0"/>
              <a:t>Normalized images and data augmentation</a:t>
            </a:r>
          </a:p>
          <a:p>
            <a:r>
              <a:rPr lang="en-US" dirty="0" smtClean="0"/>
              <a:t>EfficientNet with transfer learning (only 3</a:t>
            </a:r>
            <a:r>
              <a:rPr lang="en-US" baseline="30000" dirty="0" smtClean="0"/>
              <a:t>rd</a:t>
            </a:r>
            <a:r>
              <a:rPr lang="en-US" dirty="0" smtClean="0"/>
              <a:t> block onwards)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30</a:t>
            </a:fld>
            <a:endParaRPr lang="en-US"/>
          </a:p>
        </p:txBody>
      </p:sp>
      <p:sp>
        <p:nvSpPr>
          <p:cNvPr id="7" name="Text Placeholder 6"/>
          <p:cNvSpPr>
            <a:spLocks noGrp="1"/>
          </p:cNvSpPr>
          <p:nvPr>
            <p:ph type="body" sz="quarter" idx="13"/>
          </p:nvPr>
        </p:nvSpPr>
        <p:spPr>
          <a:xfrm>
            <a:off x="838200" y="5667153"/>
            <a:ext cx="10514013" cy="780340"/>
          </a:xfrm>
        </p:spPr>
        <p:txBody>
          <a:bodyPr/>
          <a:lstStyle/>
          <a:p>
            <a:r>
              <a:rPr lang="en-US" dirty="0"/>
              <a:t>BACH Dataset : Grand Challenge on Breast Cancer </a:t>
            </a:r>
            <a:r>
              <a:rPr lang="en-US" dirty="0" smtClean="0"/>
              <a:t>Histology</a:t>
            </a:r>
          </a:p>
          <a:p>
            <a:r>
              <a:rPr lang="en-US" dirty="0"/>
              <a:t>Classification of Hematoxylin and Eosin-Stained Breast CancerHistology Microscopy Images Using TransferLearning with </a:t>
            </a:r>
            <a:r>
              <a:rPr lang="en-US" dirty="0" smtClean="0"/>
              <a:t>EfficientNets. Munien C / Viriri S. U of KwaZulu-Natal, SA. Computational Intelligence and Neuroscience. </a:t>
            </a:r>
            <a:endParaRPr lang="en-US" dirty="0"/>
          </a:p>
        </p:txBody>
      </p:sp>
      <p:pic>
        <p:nvPicPr>
          <p:cNvPr id="8" name="Picture 7"/>
          <p:cNvPicPr>
            <a:picLocks noChangeAspect="1"/>
          </p:cNvPicPr>
          <p:nvPr/>
        </p:nvPicPr>
        <p:blipFill>
          <a:blip r:embed="rId3"/>
          <a:stretch>
            <a:fillRect/>
          </a:stretch>
        </p:blipFill>
        <p:spPr>
          <a:xfrm>
            <a:off x="733105" y="1836100"/>
            <a:ext cx="4077773" cy="1846991"/>
          </a:xfrm>
          <a:prstGeom prst="rect">
            <a:avLst/>
          </a:prstGeom>
        </p:spPr>
      </p:pic>
      <p:pic>
        <p:nvPicPr>
          <p:cNvPr id="9" name="Picture 8"/>
          <p:cNvPicPr>
            <a:picLocks noChangeAspect="1"/>
          </p:cNvPicPr>
          <p:nvPr/>
        </p:nvPicPr>
        <p:blipFill>
          <a:blip r:embed="rId4"/>
          <a:stretch>
            <a:fillRect/>
          </a:stretch>
        </p:blipFill>
        <p:spPr>
          <a:xfrm>
            <a:off x="5507158" y="1945213"/>
            <a:ext cx="1998990" cy="2564361"/>
          </a:xfrm>
          <a:prstGeom prst="rect">
            <a:avLst/>
          </a:prstGeom>
        </p:spPr>
      </p:pic>
      <p:pic>
        <p:nvPicPr>
          <p:cNvPr id="10" name="Picture 9"/>
          <p:cNvPicPr>
            <a:picLocks noChangeAspect="1"/>
          </p:cNvPicPr>
          <p:nvPr/>
        </p:nvPicPr>
        <p:blipFill>
          <a:blip r:embed="rId5"/>
          <a:stretch>
            <a:fillRect/>
          </a:stretch>
        </p:blipFill>
        <p:spPr>
          <a:xfrm>
            <a:off x="7863812" y="1902359"/>
            <a:ext cx="4173617" cy="1105364"/>
          </a:xfrm>
          <a:prstGeom prst="rect">
            <a:avLst/>
          </a:prstGeom>
        </p:spPr>
      </p:pic>
      <p:pic>
        <p:nvPicPr>
          <p:cNvPr id="11" name="Picture 10"/>
          <p:cNvPicPr>
            <a:picLocks noChangeAspect="1"/>
          </p:cNvPicPr>
          <p:nvPr/>
        </p:nvPicPr>
        <p:blipFill>
          <a:blip r:embed="rId6"/>
          <a:stretch>
            <a:fillRect/>
          </a:stretch>
        </p:blipFill>
        <p:spPr>
          <a:xfrm>
            <a:off x="8301481" y="3007723"/>
            <a:ext cx="3362049" cy="1804805"/>
          </a:xfrm>
          <a:prstGeom prst="rect">
            <a:avLst/>
          </a:prstGeom>
        </p:spPr>
      </p:pic>
      <p:pic>
        <p:nvPicPr>
          <p:cNvPr id="12" name="Picture 11"/>
          <p:cNvPicPr>
            <a:picLocks noChangeAspect="1"/>
          </p:cNvPicPr>
          <p:nvPr/>
        </p:nvPicPr>
        <p:blipFill>
          <a:blip r:embed="rId7"/>
          <a:stretch>
            <a:fillRect/>
          </a:stretch>
        </p:blipFill>
        <p:spPr>
          <a:xfrm>
            <a:off x="7756216" y="4905280"/>
            <a:ext cx="4311043" cy="1034650"/>
          </a:xfrm>
          <a:prstGeom prst="rect">
            <a:avLst/>
          </a:prstGeom>
        </p:spPr>
      </p:pic>
      <p:pic>
        <p:nvPicPr>
          <p:cNvPr id="13" name="Picture 12"/>
          <p:cNvPicPr>
            <a:picLocks noChangeAspect="1"/>
          </p:cNvPicPr>
          <p:nvPr/>
        </p:nvPicPr>
        <p:blipFill>
          <a:blip r:embed="rId8"/>
          <a:stretch>
            <a:fillRect/>
          </a:stretch>
        </p:blipFill>
        <p:spPr>
          <a:xfrm>
            <a:off x="56255" y="3907380"/>
            <a:ext cx="2428305" cy="1637499"/>
          </a:xfrm>
          <a:prstGeom prst="rect">
            <a:avLst/>
          </a:prstGeom>
        </p:spPr>
      </p:pic>
      <p:pic>
        <p:nvPicPr>
          <p:cNvPr id="14" name="Picture 13"/>
          <p:cNvPicPr>
            <a:picLocks noChangeAspect="1"/>
          </p:cNvPicPr>
          <p:nvPr/>
        </p:nvPicPr>
        <p:blipFill>
          <a:blip r:embed="rId9"/>
          <a:stretch>
            <a:fillRect/>
          </a:stretch>
        </p:blipFill>
        <p:spPr>
          <a:xfrm>
            <a:off x="2484560" y="3820944"/>
            <a:ext cx="1750803" cy="1813933"/>
          </a:xfrm>
          <a:prstGeom prst="rect">
            <a:avLst/>
          </a:prstGeom>
        </p:spPr>
      </p:pic>
      <p:pic>
        <p:nvPicPr>
          <p:cNvPr id="15" name="Picture 14"/>
          <p:cNvPicPr>
            <a:picLocks noChangeAspect="1"/>
          </p:cNvPicPr>
          <p:nvPr/>
        </p:nvPicPr>
        <p:blipFill>
          <a:blip r:embed="rId10"/>
          <a:stretch>
            <a:fillRect/>
          </a:stretch>
        </p:blipFill>
        <p:spPr>
          <a:xfrm>
            <a:off x="4316064" y="4843212"/>
            <a:ext cx="3359450" cy="823941"/>
          </a:xfrm>
          <a:prstGeom prst="rect">
            <a:avLst/>
          </a:prstGeom>
        </p:spPr>
      </p:pic>
    </p:spTree>
    <p:extLst>
      <p:ext uri="{BB962C8B-B14F-4D97-AF65-F5344CB8AC3E}">
        <p14:creationId xmlns:p14="http://schemas.microsoft.com/office/powerpoint/2010/main" val="420119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Breast Cancer </a:t>
            </a:r>
            <a:r>
              <a:rPr lang="en-US" dirty="0" smtClean="0"/>
              <a:t>Histology (BACH) Results</a:t>
            </a:r>
            <a:endParaRPr lang="en-US" dirty="0"/>
          </a:p>
        </p:txBody>
      </p:sp>
      <p:sp>
        <p:nvSpPr>
          <p:cNvPr id="3" name="Content Placeholder 2"/>
          <p:cNvSpPr>
            <a:spLocks noGrp="1"/>
          </p:cNvSpPr>
          <p:nvPr>
            <p:ph idx="1"/>
          </p:nvPr>
        </p:nvSpPr>
        <p:spPr/>
        <p:txBody>
          <a:bodyPr/>
          <a:lstStyle/>
          <a:p>
            <a:r>
              <a:rPr lang="en-US" dirty="0" smtClean="0"/>
              <a:t>Stain normalization and fuse to RGB</a:t>
            </a:r>
          </a:p>
          <a:p>
            <a:r>
              <a:rPr lang="en-US" dirty="0" smtClean="0"/>
              <a:t>CNN + ViT + MLP for predictions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31</a:t>
            </a:fld>
            <a:endParaRPr lang="en-US"/>
          </a:p>
        </p:txBody>
      </p:sp>
      <p:sp>
        <p:nvSpPr>
          <p:cNvPr id="7" name="Text Placeholder 6"/>
          <p:cNvSpPr>
            <a:spLocks noGrp="1"/>
          </p:cNvSpPr>
          <p:nvPr>
            <p:ph type="body" sz="quarter" idx="13"/>
          </p:nvPr>
        </p:nvSpPr>
        <p:spPr>
          <a:xfrm>
            <a:off x="838200" y="5944305"/>
            <a:ext cx="10514013" cy="503188"/>
          </a:xfrm>
        </p:spPr>
        <p:txBody>
          <a:bodyPr/>
          <a:lstStyle/>
          <a:p>
            <a:r>
              <a:rPr lang="en-US" dirty="0"/>
              <a:t>BACH Dataset : Grand Challenge on Breast Cancer </a:t>
            </a:r>
            <a:r>
              <a:rPr lang="en-US" dirty="0" smtClean="0"/>
              <a:t>Histology</a:t>
            </a:r>
          </a:p>
          <a:p>
            <a:r>
              <a:rPr lang="en-US" dirty="0"/>
              <a:t>A deep fusion-based vision transformer for breast cancer </a:t>
            </a:r>
            <a:r>
              <a:rPr lang="en-US" dirty="0" smtClean="0"/>
              <a:t>classification. Fiaz A / Raza A. University Islamabad, PK. Healthcare Technology Letters 24.</a:t>
            </a:r>
            <a:endParaRPr lang="en-US" dirty="0"/>
          </a:p>
          <a:p>
            <a:endParaRPr lang="en-US" dirty="0"/>
          </a:p>
          <a:p>
            <a:endParaRPr lang="en-US" dirty="0"/>
          </a:p>
        </p:txBody>
      </p:sp>
      <p:pic>
        <p:nvPicPr>
          <p:cNvPr id="8" name="Picture 7"/>
          <p:cNvPicPr>
            <a:picLocks noChangeAspect="1"/>
          </p:cNvPicPr>
          <p:nvPr/>
        </p:nvPicPr>
        <p:blipFill>
          <a:blip r:embed="rId3"/>
          <a:stretch>
            <a:fillRect/>
          </a:stretch>
        </p:blipFill>
        <p:spPr>
          <a:xfrm>
            <a:off x="8153399" y="3965378"/>
            <a:ext cx="3928277" cy="2337977"/>
          </a:xfrm>
          <a:prstGeom prst="rect">
            <a:avLst/>
          </a:prstGeom>
        </p:spPr>
      </p:pic>
      <p:pic>
        <p:nvPicPr>
          <p:cNvPr id="9" name="Picture 8"/>
          <p:cNvPicPr>
            <a:picLocks noChangeAspect="1"/>
          </p:cNvPicPr>
          <p:nvPr/>
        </p:nvPicPr>
        <p:blipFill>
          <a:blip r:embed="rId4"/>
          <a:stretch>
            <a:fillRect/>
          </a:stretch>
        </p:blipFill>
        <p:spPr>
          <a:xfrm>
            <a:off x="4957790" y="3358251"/>
            <a:ext cx="2778715" cy="2412657"/>
          </a:xfrm>
          <a:prstGeom prst="rect">
            <a:avLst/>
          </a:prstGeom>
        </p:spPr>
      </p:pic>
      <p:pic>
        <p:nvPicPr>
          <p:cNvPr id="10" name="Picture 9"/>
          <p:cNvPicPr>
            <a:picLocks noChangeAspect="1"/>
          </p:cNvPicPr>
          <p:nvPr/>
        </p:nvPicPr>
        <p:blipFill>
          <a:blip r:embed="rId5"/>
          <a:stretch>
            <a:fillRect/>
          </a:stretch>
        </p:blipFill>
        <p:spPr>
          <a:xfrm>
            <a:off x="159785" y="2550303"/>
            <a:ext cx="4687682" cy="3307303"/>
          </a:xfrm>
          <a:prstGeom prst="rect">
            <a:avLst/>
          </a:prstGeom>
        </p:spPr>
      </p:pic>
      <p:pic>
        <p:nvPicPr>
          <p:cNvPr id="11" name="Picture 10"/>
          <p:cNvPicPr>
            <a:picLocks noChangeAspect="1"/>
          </p:cNvPicPr>
          <p:nvPr/>
        </p:nvPicPr>
        <p:blipFill>
          <a:blip r:embed="rId6"/>
          <a:stretch>
            <a:fillRect/>
          </a:stretch>
        </p:blipFill>
        <p:spPr>
          <a:xfrm>
            <a:off x="10103066" y="981728"/>
            <a:ext cx="1925409" cy="2815839"/>
          </a:xfrm>
          <a:prstGeom prst="rect">
            <a:avLst/>
          </a:prstGeom>
        </p:spPr>
      </p:pic>
      <p:pic>
        <p:nvPicPr>
          <p:cNvPr id="12" name="Picture 11"/>
          <p:cNvPicPr>
            <a:picLocks noChangeAspect="1"/>
          </p:cNvPicPr>
          <p:nvPr/>
        </p:nvPicPr>
        <p:blipFill>
          <a:blip r:embed="rId7"/>
          <a:stretch>
            <a:fillRect/>
          </a:stretch>
        </p:blipFill>
        <p:spPr>
          <a:xfrm>
            <a:off x="7866712" y="1212723"/>
            <a:ext cx="2106147" cy="2521660"/>
          </a:xfrm>
          <a:prstGeom prst="rect">
            <a:avLst/>
          </a:prstGeom>
        </p:spPr>
      </p:pic>
    </p:spTree>
    <p:extLst>
      <p:ext uri="{BB962C8B-B14F-4D97-AF65-F5344CB8AC3E}">
        <p14:creationId xmlns:p14="http://schemas.microsoft.com/office/powerpoint/2010/main" val="236560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ABIDE I Results</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32</a:t>
            </a:fld>
            <a:endParaRPr lang="en-US"/>
          </a:p>
        </p:txBody>
      </p:sp>
      <p:sp>
        <p:nvSpPr>
          <p:cNvPr id="7" name="Text Placeholder 6"/>
          <p:cNvSpPr>
            <a:spLocks noGrp="1"/>
          </p:cNvSpPr>
          <p:nvPr>
            <p:ph type="body" sz="quarter" idx="13"/>
          </p:nvPr>
        </p:nvSpPr>
        <p:spPr>
          <a:xfrm>
            <a:off x="838200" y="5382492"/>
            <a:ext cx="10514013" cy="1065002"/>
          </a:xfrm>
        </p:spPr>
        <p:txBody>
          <a:bodyPr/>
          <a:lstStyle/>
          <a:p>
            <a:endParaRPr lang="en-US" dirty="0" smtClean="0"/>
          </a:p>
          <a:p>
            <a:r>
              <a:rPr lang="en-US" dirty="0" smtClean="0"/>
              <a:t>Identification </a:t>
            </a:r>
            <a:r>
              <a:rPr lang="en-US" dirty="0"/>
              <a:t>of Novel Diagnostic Neuroimaging Biomarkers for Autism Spectrum Disorder Through Convolutional Neural Network-Based Analysis of Functional, Structural, and Diffusion Tensor Imaging Data Towards Enhanced Autism </a:t>
            </a:r>
            <a:r>
              <a:rPr lang="en-US" dirty="0" smtClean="0"/>
              <a:t>Diagnosis. arXiv 23</a:t>
            </a:r>
            <a:endParaRPr lang="en-US" dirty="0"/>
          </a:p>
          <a:p>
            <a:r>
              <a:rPr lang="en-US" dirty="0" smtClean="0">
                <a:hlinkClick r:id="rId3"/>
              </a:rPr>
              <a:t>https</a:t>
            </a:r>
            <a:r>
              <a:rPr lang="en-US" dirty="0">
                <a:hlinkClick r:id="rId3"/>
              </a:rPr>
              <a:t>://</a:t>
            </a:r>
            <a:r>
              <a:rPr lang="en-US" dirty="0" smtClean="0">
                <a:hlinkClick r:id="rId3"/>
              </a:rPr>
              <a:t>fcon_1000.projects.nitrc.org/indi/abide/abide_I.html</a:t>
            </a:r>
            <a:endParaRPr lang="en-US" dirty="0" smtClean="0"/>
          </a:p>
          <a:p>
            <a:endParaRPr lang="en-US" dirty="0" smtClean="0"/>
          </a:p>
          <a:p>
            <a:endParaRPr lang="en-US" dirty="0"/>
          </a:p>
        </p:txBody>
      </p:sp>
      <p:pic>
        <p:nvPicPr>
          <p:cNvPr id="8" name="Picture 7"/>
          <p:cNvPicPr>
            <a:picLocks noChangeAspect="1"/>
          </p:cNvPicPr>
          <p:nvPr/>
        </p:nvPicPr>
        <p:blipFill>
          <a:blip r:embed="rId4"/>
          <a:stretch>
            <a:fillRect/>
          </a:stretch>
        </p:blipFill>
        <p:spPr>
          <a:xfrm>
            <a:off x="7630743" y="4266059"/>
            <a:ext cx="4457857" cy="1362911"/>
          </a:xfrm>
          <a:prstGeom prst="rect">
            <a:avLst/>
          </a:prstGeom>
        </p:spPr>
      </p:pic>
      <p:pic>
        <p:nvPicPr>
          <p:cNvPr id="9" name="Picture 8"/>
          <p:cNvPicPr>
            <a:picLocks noChangeAspect="1"/>
          </p:cNvPicPr>
          <p:nvPr/>
        </p:nvPicPr>
        <p:blipFill>
          <a:blip r:embed="rId5"/>
          <a:stretch>
            <a:fillRect/>
          </a:stretch>
        </p:blipFill>
        <p:spPr>
          <a:xfrm>
            <a:off x="8268810" y="2262800"/>
            <a:ext cx="4045731" cy="1673150"/>
          </a:xfrm>
          <a:prstGeom prst="rect">
            <a:avLst/>
          </a:prstGeom>
        </p:spPr>
      </p:pic>
      <p:pic>
        <p:nvPicPr>
          <p:cNvPr id="10" name="Picture 9"/>
          <p:cNvPicPr>
            <a:picLocks noChangeAspect="1"/>
          </p:cNvPicPr>
          <p:nvPr/>
        </p:nvPicPr>
        <p:blipFill>
          <a:blip r:embed="rId6"/>
          <a:stretch>
            <a:fillRect/>
          </a:stretch>
        </p:blipFill>
        <p:spPr>
          <a:xfrm>
            <a:off x="210643" y="3992591"/>
            <a:ext cx="4365944" cy="1589543"/>
          </a:xfrm>
          <a:prstGeom prst="rect">
            <a:avLst/>
          </a:prstGeom>
        </p:spPr>
      </p:pic>
      <p:pic>
        <p:nvPicPr>
          <p:cNvPr id="11" name="Picture 10"/>
          <p:cNvPicPr>
            <a:picLocks noChangeAspect="1"/>
          </p:cNvPicPr>
          <p:nvPr/>
        </p:nvPicPr>
        <p:blipFill>
          <a:blip r:embed="rId7"/>
          <a:stretch>
            <a:fillRect/>
          </a:stretch>
        </p:blipFill>
        <p:spPr>
          <a:xfrm>
            <a:off x="301730" y="3094956"/>
            <a:ext cx="3573280" cy="809709"/>
          </a:xfrm>
          <a:prstGeom prst="rect">
            <a:avLst/>
          </a:prstGeom>
        </p:spPr>
      </p:pic>
      <p:pic>
        <p:nvPicPr>
          <p:cNvPr id="12" name="Picture 11"/>
          <p:cNvPicPr>
            <a:picLocks noChangeAspect="1"/>
          </p:cNvPicPr>
          <p:nvPr/>
        </p:nvPicPr>
        <p:blipFill>
          <a:blip r:embed="rId8"/>
          <a:stretch>
            <a:fillRect/>
          </a:stretch>
        </p:blipFill>
        <p:spPr>
          <a:xfrm>
            <a:off x="4611680" y="3424389"/>
            <a:ext cx="2797834" cy="2188712"/>
          </a:xfrm>
          <a:prstGeom prst="rect">
            <a:avLst/>
          </a:prstGeom>
        </p:spPr>
      </p:pic>
      <p:pic>
        <p:nvPicPr>
          <p:cNvPr id="13" name="Picture 12"/>
          <p:cNvPicPr>
            <a:picLocks noChangeAspect="1"/>
          </p:cNvPicPr>
          <p:nvPr/>
        </p:nvPicPr>
        <p:blipFill>
          <a:blip r:embed="rId9"/>
          <a:stretch>
            <a:fillRect/>
          </a:stretch>
        </p:blipFill>
        <p:spPr>
          <a:xfrm>
            <a:off x="9080687" y="305142"/>
            <a:ext cx="3342145" cy="2098556"/>
          </a:xfrm>
          <a:prstGeom prst="rect">
            <a:avLst/>
          </a:prstGeom>
        </p:spPr>
      </p:pic>
      <p:pic>
        <p:nvPicPr>
          <p:cNvPr id="14" name="Picture 13"/>
          <p:cNvPicPr>
            <a:picLocks noChangeAspect="1"/>
          </p:cNvPicPr>
          <p:nvPr/>
        </p:nvPicPr>
        <p:blipFill>
          <a:blip r:embed="rId10"/>
          <a:stretch>
            <a:fillRect/>
          </a:stretch>
        </p:blipFill>
        <p:spPr>
          <a:xfrm>
            <a:off x="4752117" y="1788878"/>
            <a:ext cx="2615088" cy="1587440"/>
          </a:xfrm>
          <a:prstGeom prst="rect">
            <a:avLst/>
          </a:prstGeom>
        </p:spPr>
      </p:pic>
    </p:spTree>
    <p:extLst>
      <p:ext uri="{BB962C8B-B14F-4D97-AF65-F5344CB8AC3E}">
        <p14:creationId xmlns:p14="http://schemas.microsoft.com/office/powerpoint/2010/main" val="3120941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Gleason Score</a:t>
            </a:r>
            <a:endParaRPr lang="en-US" dirty="0"/>
          </a:p>
        </p:txBody>
      </p:sp>
      <p:sp>
        <p:nvSpPr>
          <p:cNvPr id="3" name="Content Placeholder 2"/>
          <p:cNvSpPr>
            <a:spLocks noGrp="1"/>
          </p:cNvSpPr>
          <p:nvPr>
            <p:ph idx="1"/>
          </p:nvPr>
        </p:nvSpPr>
        <p:spPr/>
        <p:txBody>
          <a:bodyPr/>
          <a:lstStyle/>
          <a:p>
            <a:r>
              <a:rPr lang="en-US" dirty="0" smtClean="0"/>
              <a:t>Two grades (Gleason grades) for two most predominant patterns in biopsy</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33</a:t>
            </a:fld>
            <a:endParaRPr lang="en-US"/>
          </a:p>
        </p:txBody>
      </p:sp>
      <p:sp>
        <p:nvSpPr>
          <p:cNvPr id="7" name="Text Placeholder 6"/>
          <p:cNvSpPr>
            <a:spLocks noGrp="1"/>
          </p:cNvSpPr>
          <p:nvPr>
            <p:ph type="body" sz="quarter" idx="13"/>
          </p:nvPr>
        </p:nvSpPr>
        <p:spPr/>
        <p:txBody>
          <a:bodyPr/>
          <a:lstStyle/>
          <a:p>
            <a:r>
              <a:rPr lang="en-US" dirty="0"/>
              <a:t>https://www.pcf.org/about-prostate-cancer/diagnosis-staging-prostate-cancer/gleason-score-isup-grade/</a:t>
            </a:r>
          </a:p>
        </p:txBody>
      </p:sp>
      <p:pic>
        <p:nvPicPr>
          <p:cNvPr id="8" name="Picture 7"/>
          <p:cNvPicPr>
            <a:picLocks noChangeAspect="1"/>
          </p:cNvPicPr>
          <p:nvPr/>
        </p:nvPicPr>
        <p:blipFill>
          <a:blip r:embed="rId3"/>
          <a:stretch>
            <a:fillRect/>
          </a:stretch>
        </p:blipFill>
        <p:spPr>
          <a:xfrm>
            <a:off x="2693230" y="3743723"/>
            <a:ext cx="6801799" cy="2200582"/>
          </a:xfrm>
          <a:prstGeom prst="rect">
            <a:avLst/>
          </a:prstGeom>
        </p:spPr>
      </p:pic>
    </p:spTree>
    <p:extLst>
      <p:ext uri="{BB962C8B-B14F-4D97-AF65-F5344CB8AC3E}">
        <p14:creationId xmlns:p14="http://schemas.microsoft.com/office/powerpoint/2010/main" val="103413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Datasets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969118581"/>
              </p:ext>
            </p:extLst>
          </p:nvPr>
        </p:nvGraphicFramePr>
        <p:xfrm>
          <a:off x="1017695" y="2064236"/>
          <a:ext cx="10608126" cy="2219960"/>
        </p:xfrm>
        <a:graphic>
          <a:graphicData uri="http://schemas.openxmlformats.org/drawingml/2006/table">
            <a:tbl>
              <a:tblPr firstRow="1" bandRow="1">
                <a:tableStyleId>{5C22544A-7EE6-4342-B048-85BDC9FD1C3A}</a:tableStyleId>
              </a:tblPr>
              <a:tblGrid>
                <a:gridCol w="2468880">
                  <a:extLst>
                    <a:ext uri="{9D8B030D-6E8A-4147-A177-3AD203B41FA5}">
                      <a16:colId xmlns:a16="http://schemas.microsoft.com/office/drawing/2014/main" val="3135894918"/>
                    </a:ext>
                  </a:extLst>
                </a:gridCol>
                <a:gridCol w="1274715">
                  <a:extLst>
                    <a:ext uri="{9D8B030D-6E8A-4147-A177-3AD203B41FA5}">
                      <a16:colId xmlns:a16="http://schemas.microsoft.com/office/drawing/2014/main" val="1733266991"/>
                    </a:ext>
                  </a:extLst>
                </a:gridCol>
                <a:gridCol w="1465217">
                  <a:extLst>
                    <a:ext uri="{9D8B030D-6E8A-4147-A177-3AD203B41FA5}">
                      <a16:colId xmlns:a16="http://schemas.microsoft.com/office/drawing/2014/main" val="929636775"/>
                    </a:ext>
                  </a:extLst>
                </a:gridCol>
                <a:gridCol w="1465217">
                  <a:extLst>
                    <a:ext uri="{9D8B030D-6E8A-4147-A177-3AD203B41FA5}">
                      <a16:colId xmlns:a16="http://schemas.microsoft.com/office/drawing/2014/main" val="3959769374"/>
                    </a:ext>
                  </a:extLst>
                </a:gridCol>
                <a:gridCol w="1465217">
                  <a:extLst>
                    <a:ext uri="{9D8B030D-6E8A-4147-A177-3AD203B41FA5}">
                      <a16:colId xmlns:a16="http://schemas.microsoft.com/office/drawing/2014/main" val="1058731110"/>
                    </a:ext>
                  </a:extLst>
                </a:gridCol>
                <a:gridCol w="1645920">
                  <a:extLst>
                    <a:ext uri="{9D8B030D-6E8A-4147-A177-3AD203B41FA5}">
                      <a16:colId xmlns:a16="http://schemas.microsoft.com/office/drawing/2014/main" val="145445814"/>
                    </a:ext>
                  </a:extLst>
                </a:gridCol>
                <a:gridCol w="822960">
                  <a:extLst>
                    <a:ext uri="{9D8B030D-6E8A-4147-A177-3AD203B41FA5}">
                      <a16:colId xmlns:a16="http://schemas.microsoft.com/office/drawing/2014/main" val="1569629927"/>
                    </a:ext>
                  </a:extLst>
                </a:gridCol>
              </a:tblGrid>
              <a:tr h="274320">
                <a:tc>
                  <a:txBody>
                    <a:bodyPr/>
                    <a:lstStyle/>
                    <a:p>
                      <a:r>
                        <a:rPr lang="en-US" dirty="0" smtClean="0"/>
                        <a:t>Name</a:t>
                      </a:r>
                      <a:endParaRPr lang="en-US" dirty="0"/>
                    </a:p>
                  </a:txBody>
                  <a:tcPr/>
                </a:tc>
                <a:tc>
                  <a:txBody>
                    <a:bodyPr/>
                    <a:lstStyle/>
                    <a:p>
                      <a:r>
                        <a:rPr lang="en-US" dirty="0" smtClean="0"/>
                        <a:t>Classes</a:t>
                      </a:r>
                      <a:endParaRPr lang="en-US" dirty="0"/>
                    </a:p>
                  </a:txBody>
                  <a:tcPr/>
                </a:tc>
                <a:tc>
                  <a:txBody>
                    <a:bodyPr/>
                    <a:lstStyle/>
                    <a:p>
                      <a:r>
                        <a:rPr lang="en-US" dirty="0" smtClean="0"/>
                        <a:t>Num.</a:t>
                      </a:r>
                      <a:r>
                        <a:rPr lang="en-US" baseline="0" dirty="0" smtClean="0"/>
                        <a:t> Train</a:t>
                      </a:r>
                      <a:endParaRPr lang="en-US" dirty="0"/>
                    </a:p>
                  </a:txBody>
                  <a:tcPr/>
                </a:tc>
                <a:tc>
                  <a:txBody>
                    <a:bodyPr/>
                    <a:lstStyle/>
                    <a:p>
                      <a:r>
                        <a:rPr lang="en-US" dirty="0" smtClean="0"/>
                        <a:t>Num.</a:t>
                      </a:r>
                      <a:r>
                        <a:rPr lang="en-US" baseline="0" dirty="0" smtClean="0"/>
                        <a:t> Test</a:t>
                      </a:r>
                      <a:endParaRPr lang="en-US" dirty="0"/>
                    </a:p>
                  </a:txBody>
                  <a:tcPr/>
                </a:tc>
                <a:tc>
                  <a:txBody>
                    <a:bodyPr/>
                    <a:lstStyle/>
                    <a:p>
                      <a:r>
                        <a:rPr lang="en-US" dirty="0" smtClean="0"/>
                        <a:t>Task</a:t>
                      </a:r>
                      <a:endParaRPr lang="en-US" dirty="0"/>
                    </a:p>
                  </a:txBody>
                  <a:tcPr/>
                </a:tc>
                <a:tc>
                  <a:txBody>
                    <a:bodyPr/>
                    <a:lstStyle/>
                    <a:p>
                      <a:r>
                        <a:rPr lang="en-US" dirty="0" smtClean="0"/>
                        <a:t>Type</a:t>
                      </a:r>
                      <a:endParaRPr lang="en-US" dirty="0"/>
                    </a:p>
                  </a:txBody>
                  <a:tcPr/>
                </a:tc>
                <a:tc>
                  <a:txBody>
                    <a:bodyPr/>
                    <a:lstStyle/>
                    <a:p>
                      <a:r>
                        <a:rPr lang="en-US" dirty="0" smtClean="0"/>
                        <a:t>Year</a:t>
                      </a:r>
                      <a:endParaRPr lang="en-US" dirty="0"/>
                    </a:p>
                  </a:txBody>
                  <a:tcPr/>
                </a:tc>
                <a:extLst>
                  <a:ext uri="{0D108BD9-81ED-4DB2-BD59-A6C34878D82A}">
                    <a16:rowId xmlns:a16="http://schemas.microsoft.com/office/drawing/2014/main" val="2900195798"/>
                  </a:ext>
                </a:extLst>
              </a:tr>
              <a:tr h="370840">
                <a:tc>
                  <a:txBody>
                    <a:bodyPr/>
                    <a:lstStyle/>
                    <a:p>
                      <a:r>
                        <a:rPr lang="en-US" dirty="0" smtClean="0"/>
                        <a:t>ABIDE I</a:t>
                      </a:r>
                      <a:endParaRPr lang="en-US" dirty="0"/>
                    </a:p>
                  </a:txBody>
                  <a:tcPr/>
                </a:tc>
                <a:tc>
                  <a:txBody>
                    <a:bodyPr/>
                    <a:lstStyle/>
                    <a:p>
                      <a:r>
                        <a:rPr lang="en-US" dirty="0" smtClean="0"/>
                        <a:t>2</a:t>
                      </a:r>
                      <a:endParaRPr lang="en-US" dirty="0"/>
                    </a:p>
                  </a:txBody>
                  <a:tcPr/>
                </a:tc>
                <a:tc>
                  <a:txBody>
                    <a:bodyPr/>
                    <a:lstStyle/>
                    <a:p>
                      <a:r>
                        <a:rPr lang="en-US" dirty="0" smtClean="0"/>
                        <a:t>1102</a:t>
                      </a:r>
                      <a:endParaRPr lang="en-US" dirty="0"/>
                    </a:p>
                  </a:txBody>
                  <a:tcPr/>
                </a:tc>
                <a:tc>
                  <a:txBody>
                    <a:bodyPr/>
                    <a:lstStyle/>
                    <a:p>
                      <a:r>
                        <a:rPr lang="en-US" dirty="0" smtClean="0"/>
                        <a:t>?</a:t>
                      </a:r>
                      <a:endParaRPr lang="en-US" dirty="0"/>
                    </a:p>
                  </a:txBody>
                  <a:tcPr/>
                </a:tc>
                <a:tc>
                  <a:txBody>
                    <a:bodyPr/>
                    <a:lstStyle/>
                    <a:p>
                      <a:r>
                        <a:rPr lang="en-US" dirty="0" smtClean="0"/>
                        <a:t>Classification</a:t>
                      </a:r>
                      <a:endParaRPr lang="en-US" dirty="0"/>
                    </a:p>
                  </a:txBody>
                  <a:tcPr/>
                </a:tc>
                <a:tc>
                  <a:txBody>
                    <a:bodyPr/>
                    <a:lstStyle/>
                    <a:p>
                      <a:r>
                        <a:rPr lang="en-US" dirty="0" smtClean="0"/>
                        <a:t>MRI</a:t>
                      </a:r>
                      <a:endParaRPr lang="en-US" dirty="0"/>
                    </a:p>
                  </a:txBody>
                  <a:tcPr/>
                </a:tc>
                <a:tc>
                  <a:txBody>
                    <a:bodyPr/>
                    <a:lstStyle/>
                    <a:p>
                      <a:r>
                        <a:rPr lang="en-US" dirty="0" smtClean="0"/>
                        <a:t>2016</a:t>
                      </a:r>
                      <a:endParaRPr lang="en-US" dirty="0"/>
                    </a:p>
                  </a:txBody>
                  <a:tcPr/>
                </a:tc>
                <a:extLst>
                  <a:ext uri="{0D108BD9-81ED-4DB2-BD59-A6C34878D82A}">
                    <a16:rowId xmlns:a16="http://schemas.microsoft.com/office/drawing/2014/main" val="2425965286"/>
                  </a:ext>
                </a:extLst>
              </a:tr>
              <a:tr h="370840">
                <a:tc>
                  <a:txBody>
                    <a:bodyPr/>
                    <a:lstStyle/>
                    <a:p>
                      <a:r>
                        <a:rPr lang="en-US" dirty="0" smtClean="0"/>
                        <a:t>Guangzhou Chest X-Ray</a:t>
                      </a:r>
                      <a:endParaRPr lang="en-US" dirty="0"/>
                    </a:p>
                  </a:txBody>
                  <a:tcPr/>
                </a:tc>
                <a:tc>
                  <a:txBody>
                    <a:bodyPr/>
                    <a:lstStyle/>
                    <a:p>
                      <a:r>
                        <a:rPr lang="en-US" dirty="0" smtClean="0"/>
                        <a:t>2/3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5232</a:t>
                      </a:r>
                    </a:p>
                  </a:txBody>
                  <a:tcPr/>
                </a:tc>
                <a:tc>
                  <a:txBody>
                    <a:bodyPr/>
                    <a:lstStyle/>
                    <a:p>
                      <a:r>
                        <a:rPr lang="en-US" dirty="0" smtClean="0"/>
                        <a:t>624</a:t>
                      </a:r>
                      <a:endParaRPr lang="en-US" dirty="0"/>
                    </a:p>
                  </a:txBody>
                  <a:tcPr/>
                </a:tc>
                <a:tc>
                  <a:txBody>
                    <a:bodyPr/>
                    <a:lstStyle/>
                    <a:p>
                      <a:r>
                        <a:rPr lang="en-US" dirty="0" smtClean="0"/>
                        <a:t>Classification</a:t>
                      </a:r>
                      <a:endParaRPr lang="en-US" dirty="0"/>
                    </a:p>
                  </a:txBody>
                  <a:tcPr/>
                </a:tc>
                <a:tc>
                  <a:txBody>
                    <a:bodyPr/>
                    <a:lstStyle/>
                    <a:p>
                      <a:r>
                        <a:rPr lang="en-US" dirty="0" smtClean="0"/>
                        <a:t>X-Ray</a:t>
                      </a:r>
                      <a:endParaRPr lang="en-US" dirty="0"/>
                    </a:p>
                  </a:txBody>
                  <a:tcPr/>
                </a:tc>
                <a:tc>
                  <a:txBody>
                    <a:bodyPr/>
                    <a:lstStyle/>
                    <a:p>
                      <a:r>
                        <a:rPr lang="en-US" dirty="0" smtClean="0"/>
                        <a:t>2018</a:t>
                      </a:r>
                      <a:endParaRPr lang="en-US" dirty="0"/>
                    </a:p>
                  </a:txBody>
                  <a:tcPr/>
                </a:tc>
                <a:extLst>
                  <a:ext uri="{0D108BD9-81ED-4DB2-BD59-A6C34878D82A}">
                    <a16:rowId xmlns:a16="http://schemas.microsoft.com/office/drawing/2014/main" val="3714242203"/>
                  </a:ext>
                </a:extLst>
              </a:tr>
              <a:tr h="370840">
                <a:tc>
                  <a:txBody>
                    <a:bodyPr/>
                    <a:lstStyle/>
                    <a:p>
                      <a:r>
                        <a:rPr lang="en-US" dirty="0" smtClean="0"/>
                        <a:t>Bangladesh CT Kidney</a:t>
                      </a:r>
                      <a:endParaRPr lang="en-US" dirty="0"/>
                    </a:p>
                  </a:txBody>
                  <a:tcPr/>
                </a:tc>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12466</a:t>
                      </a:r>
                    </a:p>
                  </a:txBody>
                  <a:tcPr/>
                </a:tc>
                <a:tc>
                  <a:txBody>
                    <a:bodyPr/>
                    <a:lstStyle/>
                    <a:p>
                      <a:endParaRPr lang="en-US" dirty="0"/>
                    </a:p>
                  </a:txBody>
                  <a:tcPr/>
                </a:tc>
                <a:tc>
                  <a:txBody>
                    <a:bodyPr/>
                    <a:lstStyle/>
                    <a:p>
                      <a:r>
                        <a:rPr lang="en-US" dirty="0" smtClean="0"/>
                        <a:t>Classification</a:t>
                      </a:r>
                      <a:endParaRPr lang="en-US" dirty="0"/>
                    </a:p>
                  </a:txBody>
                  <a:tcPr/>
                </a:tc>
                <a:tc>
                  <a:txBody>
                    <a:bodyPr/>
                    <a:lstStyle/>
                    <a:p>
                      <a:r>
                        <a:rPr lang="en-US" dirty="0" smtClean="0"/>
                        <a:t>CT</a:t>
                      </a:r>
                      <a:endParaRPr lang="en-US" dirty="0"/>
                    </a:p>
                  </a:txBody>
                  <a:tcPr/>
                </a:tc>
                <a:tc>
                  <a:txBody>
                    <a:bodyPr/>
                    <a:lstStyle/>
                    <a:p>
                      <a:r>
                        <a:rPr lang="en-US" dirty="0" smtClean="0"/>
                        <a:t>2022</a:t>
                      </a:r>
                      <a:endParaRPr lang="en-US" dirty="0"/>
                    </a:p>
                  </a:txBody>
                  <a:tcPr/>
                </a:tc>
                <a:extLst>
                  <a:ext uri="{0D108BD9-81ED-4DB2-BD59-A6C34878D82A}">
                    <a16:rowId xmlns:a16="http://schemas.microsoft.com/office/drawing/2014/main" val="1929134474"/>
                  </a:ext>
                </a:extLst>
              </a:tr>
              <a:tr h="370840">
                <a:tc>
                  <a:txBody>
                    <a:bodyPr/>
                    <a:lstStyle/>
                    <a:p>
                      <a:r>
                        <a:rPr lang="en-US" dirty="0" smtClean="0"/>
                        <a:t>IDRID</a:t>
                      </a:r>
                      <a:endParaRPr lang="en-US" dirty="0"/>
                    </a:p>
                  </a:txBody>
                  <a:tcPr/>
                </a:tc>
                <a:tc>
                  <a:txBody>
                    <a:bodyPr/>
                    <a:lstStyle/>
                    <a:p>
                      <a:r>
                        <a:rPr lang="en-US" dirty="0" smtClean="0"/>
                        <a:t>5/3/8</a:t>
                      </a:r>
                      <a:endParaRPr lang="en-US" dirty="0"/>
                    </a:p>
                  </a:txBody>
                  <a:tcPr/>
                </a:tc>
                <a:tc>
                  <a:txBody>
                    <a:bodyPr/>
                    <a:lstStyle/>
                    <a:p>
                      <a:r>
                        <a:rPr lang="en-US" dirty="0" smtClean="0"/>
                        <a:t>413</a:t>
                      </a:r>
                      <a:endParaRPr lang="en-US" dirty="0"/>
                    </a:p>
                  </a:txBody>
                  <a:tcPr/>
                </a:tc>
                <a:tc>
                  <a:txBody>
                    <a:bodyPr/>
                    <a:lstStyle/>
                    <a:p>
                      <a:r>
                        <a:rPr lang="en-US" dirty="0" smtClean="0"/>
                        <a:t>103</a:t>
                      </a:r>
                      <a:endParaRPr lang="en-US" dirty="0"/>
                    </a:p>
                  </a:txBody>
                  <a:tcPr/>
                </a:tc>
                <a:tc>
                  <a:txBody>
                    <a:bodyPr/>
                    <a:lstStyle/>
                    <a:p>
                      <a:r>
                        <a:rPr lang="en-US" dirty="0" smtClean="0"/>
                        <a:t>Classification</a:t>
                      </a:r>
                      <a:endParaRPr lang="en-US" dirty="0"/>
                    </a:p>
                  </a:txBody>
                  <a:tcPr/>
                </a:tc>
                <a:tc>
                  <a:txBody>
                    <a:bodyPr/>
                    <a:lstStyle/>
                    <a:p>
                      <a:r>
                        <a:rPr lang="en-US" dirty="0" smtClean="0"/>
                        <a:t>Retinal</a:t>
                      </a:r>
                      <a:r>
                        <a:rPr lang="en-US" baseline="0" dirty="0" smtClean="0"/>
                        <a:t> Image</a:t>
                      </a:r>
                      <a:endParaRPr lang="en-US" dirty="0"/>
                    </a:p>
                  </a:txBody>
                  <a:tcPr/>
                </a:tc>
                <a:tc>
                  <a:txBody>
                    <a:bodyPr/>
                    <a:lstStyle/>
                    <a:p>
                      <a:r>
                        <a:rPr lang="en-US" dirty="0" smtClean="0"/>
                        <a:t>2018</a:t>
                      </a:r>
                      <a:endParaRPr lang="en-US" dirty="0"/>
                    </a:p>
                  </a:txBody>
                  <a:tcPr/>
                </a:tc>
                <a:extLst>
                  <a:ext uri="{0D108BD9-81ED-4DB2-BD59-A6C34878D82A}">
                    <a16:rowId xmlns:a16="http://schemas.microsoft.com/office/drawing/2014/main" val="2986564675"/>
                  </a:ext>
                </a:extLst>
              </a:tr>
              <a:tr h="370840">
                <a:tc>
                  <a:txBody>
                    <a:bodyPr/>
                    <a:lstStyle/>
                    <a:p>
                      <a:r>
                        <a:rPr lang="en-US" dirty="0" smtClean="0"/>
                        <a:t>MHIST</a:t>
                      </a:r>
                      <a:endParaRPr lang="en-US" dirty="0"/>
                    </a:p>
                  </a:txBody>
                  <a:tcPr/>
                </a:tc>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2175</a:t>
                      </a:r>
                    </a:p>
                  </a:txBody>
                  <a:tcPr/>
                </a:tc>
                <a:tc>
                  <a:txBody>
                    <a:bodyPr/>
                    <a:lstStyle/>
                    <a:p>
                      <a:r>
                        <a:rPr lang="en-US" dirty="0" smtClean="0"/>
                        <a:t>977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Classification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Histopathology</a:t>
                      </a:r>
                      <a:endParaRPr lang="en-US" dirty="0" smtClean="0"/>
                    </a:p>
                  </a:txBody>
                  <a:tcPr/>
                </a:tc>
                <a:tc>
                  <a:txBody>
                    <a:bodyPr/>
                    <a:lstStyle/>
                    <a:p>
                      <a:r>
                        <a:rPr lang="en-US" dirty="0" smtClean="0"/>
                        <a:t>2021</a:t>
                      </a:r>
                      <a:endParaRPr lang="en-US" dirty="0"/>
                    </a:p>
                  </a:txBody>
                  <a:tcPr/>
                </a:tc>
                <a:extLst>
                  <a:ext uri="{0D108BD9-81ED-4DB2-BD59-A6C34878D82A}">
                    <a16:rowId xmlns:a16="http://schemas.microsoft.com/office/drawing/2014/main" val="3994721912"/>
                  </a:ext>
                </a:extLst>
              </a:tr>
            </a:tbl>
          </a:graphicData>
        </a:graphic>
      </p:graphicFrame>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4</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312217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Autism Spectrum Disorder (ASD): ABIDE I</a:t>
            </a:r>
            <a:endParaRPr lang="en-US" dirty="0"/>
          </a:p>
        </p:txBody>
      </p:sp>
      <p:sp>
        <p:nvSpPr>
          <p:cNvPr id="3" name="Content Placeholder 2"/>
          <p:cNvSpPr>
            <a:spLocks noGrp="1"/>
          </p:cNvSpPr>
          <p:nvPr>
            <p:ph idx="1"/>
          </p:nvPr>
        </p:nvSpPr>
        <p:spPr>
          <a:xfrm>
            <a:off x="836330" y="981728"/>
            <a:ext cx="9965020" cy="4789180"/>
          </a:xfrm>
        </p:spPr>
        <p:txBody>
          <a:bodyPr/>
          <a:lstStyle/>
          <a:p>
            <a:r>
              <a:rPr lang="en-US" dirty="0"/>
              <a:t>Total of 1102 participants, 531 individuals with ASD and 571 typical developmental controls </a:t>
            </a:r>
          </a:p>
          <a:p>
            <a:r>
              <a:rPr lang="en-US" dirty="0"/>
              <a:t>Resting state functional magnetic resonance imaging </a:t>
            </a:r>
            <a:r>
              <a:rPr lang="en-US" dirty="0" smtClean="0"/>
              <a:t>                 (</a:t>
            </a:r>
            <a:r>
              <a:rPr lang="en-US" dirty="0"/>
              <a:t>rs-fMRI</a:t>
            </a:r>
            <a:r>
              <a:rPr lang="en-US" dirty="0" smtClean="0"/>
              <a:t>): 3D data with 1 channel</a:t>
            </a:r>
          </a:p>
          <a:p>
            <a:r>
              <a:rPr lang="en-US" dirty="0" smtClean="0"/>
              <a:t>3.55 GB</a:t>
            </a:r>
            <a:endParaRPr lang="en-US" dirty="0"/>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5</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fcon_1000.projects.nitrc.org/indi/abide/abide_I.html</a:t>
            </a:r>
            <a:endParaRPr lang="en-US" dirty="0" smtClean="0"/>
          </a:p>
          <a:p>
            <a:endParaRPr lang="en-US" dirty="0"/>
          </a:p>
        </p:txBody>
      </p:sp>
      <p:pic>
        <p:nvPicPr>
          <p:cNvPr id="8" name="Google Shape;413;p26"/>
          <p:cNvPicPr preferRelativeResize="0"/>
          <p:nvPr/>
        </p:nvPicPr>
        <p:blipFill rotWithShape="1">
          <a:blip r:embed="rId4">
            <a:alphaModFix/>
          </a:blip>
          <a:srcRect/>
          <a:stretch/>
        </p:blipFill>
        <p:spPr>
          <a:xfrm>
            <a:off x="9701087" y="1632722"/>
            <a:ext cx="2217683" cy="2508754"/>
          </a:xfrm>
          <a:prstGeom prst="rect">
            <a:avLst/>
          </a:prstGeom>
          <a:noFill/>
          <a:ln>
            <a:noFill/>
          </a:ln>
        </p:spPr>
      </p:pic>
      <p:pic>
        <p:nvPicPr>
          <p:cNvPr id="9" name="Google Shape;415;p26"/>
          <p:cNvPicPr preferRelativeResize="0"/>
          <p:nvPr/>
        </p:nvPicPr>
        <p:blipFill rotWithShape="1">
          <a:blip r:embed="rId5">
            <a:alphaModFix/>
          </a:blip>
          <a:srcRect l="70834" t="58364" r="2531" b="2370"/>
          <a:stretch/>
        </p:blipFill>
        <p:spPr>
          <a:xfrm>
            <a:off x="9753527" y="4335242"/>
            <a:ext cx="2123957" cy="1782459"/>
          </a:xfrm>
          <a:prstGeom prst="rect">
            <a:avLst/>
          </a:prstGeom>
          <a:noFill/>
          <a:ln>
            <a:no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70" y="3570454"/>
            <a:ext cx="12192000" cy="111853"/>
          </a:xfrm>
          <a:prstGeom prst="rect">
            <a:avLst/>
          </a:prstGeom>
        </p:spPr>
      </p:pic>
    </p:spTree>
    <p:extLst>
      <p:ext uri="{BB962C8B-B14F-4D97-AF65-F5344CB8AC3E}">
        <p14:creationId xmlns:p14="http://schemas.microsoft.com/office/powerpoint/2010/main" val="3606282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017" y="156115"/>
            <a:ext cx="11537004" cy="793339"/>
          </a:xfrm>
        </p:spPr>
        <p:txBody>
          <a:bodyPr>
            <a:normAutofit/>
          </a:bodyPr>
          <a:lstStyle/>
          <a:p>
            <a:r>
              <a:rPr lang="en-US" dirty="0" smtClean="0"/>
              <a:t>X-Ray: Guangzhou Chest X-Ray (GZCXRay)</a:t>
            </a:r>
            <a:endParaRPr lang="en-US" dirty="0"/>
          </a:p>
        </p:txBody>
      </p:sp>
      <p:sp>
        <p:nvSpPr>
          <p:cNvPr id="3" name="Content Placeholder 2"/>
          <p:cNvSpPr>
            <a:spLocks noGrp="1"/>
          </p:cNvSpPr>
          <p:nvPr>
            <p:ph idx="1"/>
          </p:nvPr>
        </p:nvSpPr>
        <p:spPr/>
        <p:txBody>
          <a:bodyPr/>
          <a:lstStyle/>
          <a:p>
            <a:r>
              <a:rPr lang="en-US" dirty="0" smtClean="0"/>
              <a:t>5,856 chest X-ray images</a:t>
            </a:r>
          </a:p>
          <a:p>
            <a:pPr lvl="1"/>
            <a:r>
              <a:rPr lang="en-US" dirty="0" smtClean="0"/>
              <a:t>2 classes: normal and pneumonia</a:t>
            </a:r>
          </a:p>
          <a:p>
            <a:pPr lvl="1"/>
            <a:r>
              <a:rPr lang="en-US" dirty="0" smtClean="0"/>
              <a:t>3 classes: normal, bacterial pneumonia, virus pneumonia (in file names)</a:t>
            </a:r>
          </a:p>
          <a:p>
            <a:pPr lvl="2"/>
            <a:r>
              <a:rPr lang="en-US" dirty="0" smtClean="0"/>
              <a:t>Naming: (disease:NORMAL/BACTERIA/VIRUS</a:t>
            </a:r>
            <a:r>
              <a:rPr lang="en-US" dirty="0"/>
              <a:t>)-(randomized patient ID)-(image number of a patient)</a:t>
            </a:r>
            <a:endParaRPr lang="en-US" dirty="0" smtClean="0"/>
          </a:p>
          <a:p>
            <a:r>
              <a:rPr lang="en-US" dirty="0" smtClean="0"/>
              <a:t>Split into train and test</a:t>
            </a:r>
          </a:p>
          <a:p>
            <a:pPr lvl="1"/>
            <a:r>
              <a:rPr lang="en-US" dirty="0" smtClean="0"/>
              <a:t>5232 for train and 624 for test</a:t>
            </a:r>
          </a:p>
          <a:p>
            <a:r>
              <a:rPr lang="en-US" dirty="0" smtClean="0"/>
              <a:t>1.27 GB (out of 6.55 GB/7.85 GB)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6</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data.mendeley.com/datasets/rscbjbr9sj/3</a:t>
            </a:r>
            <a:endParaRPr lang="en-US" dirty="0" smtClean="0"/>
          </a:p>
        </p:txBody>
      </p:sp>
      <p:pic>
        <p:nvPicPr>
          <p:cNvPr id="8" name="Picture 7"/>
          <p:cNvPicPr>
            <a:picLocks noChangeAspect="1"/>
          </p:cNvPicPr>
          <p:nvPr/>
        </p:nvPicPr>
        <p:blipFill>
          <a:blip r:embed="rId4"/>
          <a:stretch>
            <a:fillRect/>
          </a:stretch>
        </p:blipFill>
        <p:spPr>
          <a:xfrm>
            <a:off x="1197597" y="4062996"/>
            <a:ext cx="4896533" cy="1600423"/>
          </a:xfrm>
          <a:prstGeom prst="rect">
            <a:avLst/>
          </a:prstGeom>
        </p:spPr>
      </p:pic>
      <p:pic>
        <p:nvPicPr>
          <p:cNvPr id="9" name="Picture 8"/>
          <p:cNvPicPr>
            <a:picLocks noChangeAspect="1"/>
          </p:cNvPicPr>
          <p:nvPr/>
        </p:nvPicPr>
        <p:blipFill>
          <a:blip r:embed="rId5"/>
          <a:stretch>
            <a:fillRect/>
          </a:stretch>
        </p:blipFill>
        <p:spPr>
          <a:xfrm>
            <a:off x="6960642" y="4206182"/>
            <a:ext cx="4062688" cy="1490895"/>
          </a:xfrm>
          <a:prstGeom prst="rect">
            <a:avLst/>
          </a:prstGeom>
        </p:spPr>
      </p:pic>
    </p:spTree>
    <p:extLst>
      <p:ext uri="{BB962C8B-B14F-4D97-AF65-F5344CB8AC3E}">
        <p14:creationId xmlns:p14="http://schemas.microsoft.com/office/powerpoint/2010/main" val="445726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652" y="156115"/>
            <a:ext cx="11673192" cy="793339"/>
          </a:xfrm>
        </p:spPr>
        <p:txBody>
          <a:bodyPr>
            <a:normAutofit fontScale="90000"/>
          </a:bodyPr>
          <a:lstStyle/>
          <a:p>
            <a:r>
              <a:rPr lang="en-US" dirty="0" smtClean="0"/>
              <a:t>Computer Tomography (CT) Kidney: BDCTKidney</a:t>
            </a:r>
            <a:endParaRPr lang="en-US" dirty="0"/>
          </a:p>
        </p:txBody>
      </p:sp>
      <p:sp>
        <p:nvSpPr>
          <p:cNvPr id="3" name="Content Placeholder 2"/>
          <p:cNvSpPr>
            <a:spLocks noGrp="1"/>
          </p:cNvSpPr>
          <p:nvPr>
            <p:ph idx="1"/>
          </p:nvPr>
        </p:nvSpPr>
        <p:spPr/>
        <p:txBody>
          <a:bodyPr/>
          <a:lstStyle/>
          <a:p>
            <a:r>
              <a:rPr lang="en-US" dirty="0"/>
              <a:t>Normal-Cyst-Tumor and </a:t>
            </a:r>
            <a:r>
              <a:rPr lang="en-US" dirty="0" smtClean="0"/>
              <a:t>Stone</a:t>
            </a:r>
          </a:p>
          <a:p>
            <a:r>
              <a:rPr lang="en-US" dirty="0" smtClean="0"/>
              <a:t>12,466 images from Bangladesh</a:t>
            </a:r>
          </a:p>
          <a:p>
            <a:pPr lvl="1"/>
            <a:r>
              <a:rPr lang="en-US" dirty="0" smtClean="0"/>
              <a:t>4 classes: tumor, cyst, normal or stone</a:t>
            </a:r>
          </a:p>
          <a:p>
            <a:r>
              <a:rPr lang="en-US" dirty="0" smtClean="0"/>
              <a:t>1.7 GB</a:t>
            </a:r>
          </a:p>
          <a:p>
            <a:pPr lvl="2"/>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7</a:t>
            </a:fld>
            <a:endParaRPr lang="en-US"/>
          </a:p>
        </p:txBody>
      </p:sp>
      <p:sp>
        <p:nvSpPr>
          <p:cNvPr id="7" name="Text Placeholder 6"/>
          <p:cNvSpPr>
            <a:spLocks noGrp="1"/>
          </p:cNvSpPr>
          <p:nvPr>
            <p:ph type="body" sz="quarter" idx="13"/>
          </p:nvPr>
        </p:nvSpPr>
        <p:spPr/>
        <p:txBody>
          <a:bodyPr/>
          <a:lstStyle/>
          <a:p>
            <a:r>
              <a:rPr lang="en-US" dirty="0">
                <a:hlinkClick r:id="rId3"/>
              </a:rPr>
              <a:t>https://</a:t>
            </a:r>
            <a:r>
              <a:rPr lang="en-US" dirty="0" smtClean="0">
                <a:hlinkClick r:id="rId3"/>
              </a:rPr>
              <a:t>www.kaggle.com/datasets/nazmul0087/ct-kidney-dataset-normal-cyst-tumor-and-stone</a:t>
            </a:r>
            <a:endParaRPr lang="en-US" dirty="0" smtClean="0"/>
          </a:p>
          <a:p>
            <a:endParaRPr lang="en-US" dirty="0"/>
          </a:p>
        </p:txBody>
      </p:sp>
      <p:pic>
        <p:nvPicPr>
          <p:cNvPr id="8" name="Picture 7"/>
          <p:cNvPicPr>
            <a:picLocks noChangeAspect="1"/>
          </p:cNvPicPr>
          <p:nvPr/>
        </p:nvPicPr>
        <p:blipFill>
          <a:blip r:embed="rId4"/>
          <a:stretch>
            <a:fillRect/>
          </a:stretch>
        </p:blipFill>
        <p:spPr>
          <a:xfrm>
            <a:off x="766714" y="2907529"/>
            <a:ext cx="5439534" cy="2772162"/>
          </a:xfrm>
          <a:prstGeom prst="rect">
            <a:avLst/>
          </a:prstGeom>
        </p:spPr>
      </p:pic>
      <p:pic>
        <p:nvPicPr>
          <p:cNvPr id="9" name="Picture 8"/>
          <p:cNvPicPr>
            <a:picLocks noChangeAspect="1"/>
          </p:cNvPicPr>
          <p:nvPr/>
        </p:nvPicPr>
        <p:blipFill>
          <a:blip r:embed="rId5"/>
          <a:stretch>
            <a:fillRect/>
          </a:stretch>
        </p:blipFill>
        <p:spPr>
          <a:xfrm>
            <a:off x="6959552" y="1482876"/>
            <a:ext cx="4805497" cy="4463469"/>
          </a:xfrm>
          <a:prstGeom prst="rect">
            <a:avLst/>
          </a:prstGeom>
        </p:spPr>
      </p:pic>
    </p:spTree>
    <p:extLst>
      <p:ext uri="{BB962C8B-B14F-4D97-AF65-F5344CB8AC3E}">
        <p14:creationId xmlns:p14="http://schemas.microsoft.com/office/powerpoint/2010/main" val="3512310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Diabetic Retinopathy: IDRID</a:t>
            </a:r>
            <a:endParaRPr lang="en-US" dirty="0"/>
          </a:p>
        </p:txBody>
      </p:sp>
      <p:sp>
        <p:nvSpPr>
          <p:cNvPr id="3" name="Content Placeholder 2"/>
          <p:cNvSpPr>
            <a:spLocks noGrp="1"/>
          </p:cNvSpPr>
          <p:nvPr>
            <p:ph idx="1"/>
          </p:nvPr>
        </p:nvSpPr>
        <p:spPr>
          <a:xfrm>
            <a:off x="836330" y="981728"/>
            <a:ext cx="10515600" cy="3109009"/>
          </a:xfrm>
        </p:spPr>
        <p:txBody>
          <a:bodyPr/>
          <a:lstStyle/>
          <a:p>
            <a:r>
              <a:rPr lang="en-US" dirty="0" smtClean="0"/>
              <a:t>516 images: 413 train and 103 test</a:t>
            </a:r>
          </a:p>
          <a:p>
            <a:r>
              <a:rPr lang="en-US" dirty="0" smtClean="0"/>
              <a:t>Diabetic Retinopathy (DR): 5 levels and Diabetic Macular Edema (DME): 3 levels</a:t>
            </a:r>
          </a:p>
          <a:p>
            <a:r>
              <a:rPr lang="en-US" dirty="0" smtClean="0"/>
              <a:t>187 MB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8</a:t>
            </a:fld>
            <a:endParaRPr lang="en-US"/>
          </a:p>
        </p:txBody>
      </p:sp>
      <p:sp>
        <p:nvSpPr>
          <p:cNvPr id="7" name="Text Placeholder 6"/>
          <p:cNvSpPr>
            <a:spLocks noGrp="1"/>
          </p:cNvSpPr>
          <p:nvPr>
            <p:ph type="body" sz="quarter" idx="13"/>
          </p:nvPr>
        </p:nvSpPr>
        <p:spPr>
          <a:xfrm>
            <a:off x="838200" y="5995555"/>
            <a:ext cx="10514013" cy="451938"/>
          </a:xfrm>
        </p:spPr>
        <p:txBody>
          <a:bodyPr/>
          <a:lstStyle/>
          <a:p>
            <a:r>
              <a:rPr lang="en-US" dirty="0">
                <a:hlinkClick r:id="rId3"/>
              </a:rPr>
              <a:t>https://</a:t>
            </a:r>
            <a:r>
              <a:rPr lang="en-US" dirty="0" smtClean="0">
                <a:hlinkClick r:id="rId3"/>
              </a:rPr>
              <a:t>ieee-dataport.org/open-access/indian-diabetic-retinopathy-image-dataset-idrid</a:t>
            </a:r>
            <a:endParaRPr lang="en-US" dirty="0" smtClean="0"/>
          </a:p>
        </p:txBody>
      </p:sp>
      <p:pic>
        <p:nvPicPr>
          <p:cNvPr id="11" name="Picture 10"/>
          <p:cNvPicPr>
            <a:picLocks noChangeAspect="1"/>
          </p:cNvPicPr>
          <p:nvPr/>
        </p:nvPicPr>
        <p:blipFill>
          <a:blip r:embed="rId4"/>
          <a:stretch>
            <a:fillRect/>
          </a:stretch>
        </p:blipFill>
        <p:spPr>
          <a:xfrm>
            <a:off x="7696872" y="2512116"/>
            <a:ext cx="3655058" cy="3587178"/>
          </a:xfrm>
          <a:prstGeom prst="rect">
            <a:avLst/>
          </a:prstGeom>
        </p:spPr>
      </p:pic>
    </p:spTree>
    <p:extLst>
      <p:ext uri="{BB962C8B-B14F-4D97-AF65-F5344CB8AC3E}">
        <p14:creationId xmlns:p14="http://schemas.microsoft.com/office/powerpoint/2010/main" val="2072055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Colorectal Polyps: MHIST</a:t>
            </a:r>
            <a:endParaRPr lang="en-US" dirty="0"/>
          </a:p>
        </p:txBody>
      </p:sp>
      <p:sp>
        <p:nvSpPr>
          <p:cNvPr id="3" name="Content Placeholder 2"/>
          <p:cNvSpPr>
            <a:spLocks noGrp="1"/>
          </p:cNvSpPr>
          <p:nvPr>
            <p:ph idx="1"/>
          </p:nvPr>
        </p:nvSpPr>
        <p:spPr/>
        <p:txBody>
          <a:bodyPr/>
          <a:lstStyle/>
          <a:p>
            <a:r>
              <a:rPr lang="en-US" dirty="0" smtClean="0"/>
              <a:t>3152 hematoxylin and eosin (H&amp;E)-stained Formalin Fixed Parraffin-Embedded (FFPE) fixed-size images (224x224) of colorectal polyps</a:t>
            </a:r>
          </a:p>
          <a:p>
            <a:pPr lvl="1"/>
            <a:r>
              <a:rPr lang="en-US" dirty="0" smtClean="0"/>
              <a:t>2,175 training and 977 testing</a:t>
            </a:r>
          </a:p>
          <a:p>
            <a:pPr lvl="1"/>
            <a:r>
              <a:rPr lang="en-US" dirty="0" smtClean="0"/>
              <a:t>2 classes: Hyperplastic Polyp (HP, benign) and Sessile Serrated Adenoma (SSA, pre-cancer)</a:t>
            </a:r>
          </a:p>
          <a:p>
            <a:r>
              <a:rPr lang="en-US" dirty="0" smtClean="0"/>
              <a:t>333 MB</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Mar-25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9</a:t>
            </a:fld>
            <a:endParaRPr lang="en-US"/>
          </a:p>
        </p:txBody>
      </p:sp>
      <p:sp>
        <p:nvSpPr>
          <p:cNvPr id="7" name="Text Placeholder 6"/>
          <p:cNvSpPr>
            <a:spLocks noGrp="1"/>
          </p:cNvSpPr>
          <p:nvPr>
            <p:ph type="body" sz="quarter" idx="13"/>
          </p:nvPr>
        </p:nvSpPr>
        <p:spPr/>
        <p:txBody>
          <a:bodyPr/>
          <a:lstStyle/>
          <a:p>
            <a:r>
              <a:rPr lang="en-US" dirty="0" smtClean="0">
                <a:hlinkClick r:id="rId3"/>
              </a:rPr>
              <a:t>https://bmirds.github.io/MHIST/</a:t>
            </a:r>
            <a:endParaRPr lang="en-US" dirty="0" smtClean="0"/>
          </a:p>
          <a:p>
            <a:endParaRPr lang="en-US" dirty="0"/>
          </a:p>
        </p:txBody>
      </p:sp>
      <p:pic>
        <p:nvPicPr>
          <p:cNvPr id="8" name="Picture 7"/>
          <p:cNvPicPr>
            <a:picLocks noChangeAspect="1"/>
          </p:cNvPicPr>
          <p:nvPr/>
        </p:nvPicPr>
        <p:blipFill>
          <a:blip r:embed="rId4"/>
          <a:stretch>
            <a:fillRect/>
          </a:stretch>
        </p:blipFill>
        <p:spPr>
          <a:xfrm>
            <a:off x="309075" y="3652371"/>
            <a:ext cx="3606632" cy="2444590"/>
          </a:xfrm>
          <a:prstGeom prst="rect">
            <a:avLst/>
          </a:prstGeom>
        </p:spPr>
      </p:pic>
      <p:pic>
        <p:nvPicPr>
          <p:cNvPr id="9" name="Picture 8"/>
          <p:cNvPicPr>
            <a:picLocks noChangeAspect="1"/>
          </p:cNvPicPr>
          <p:nvPr/>
        </p:nvPicPr>
        <p:blipFill>
          <a:blip r:embed="rId5"/>
          <a:stretch>
            <a:fillRect/>
          </a:stretch>
        </p:blipFill>
        <p:spPr>
          <a:xfrm>
            <a:off x="4606214" y="2778973"/>
            <a:ext cx="2956769" cy="1746795"/>
          </a:xfrm>
          <a:prstGeom prst="rect">
            <a:avLst/>
          </a:prstGeom>
        </p:spPr>
      </p:pic>
      <p:pic>
        <p:nvPicPr>
          <p:cNvPr id="10" name="Picture 9"/>
          <p:cNvPicPr>
            <a:picLocks noChangeAspect="1"/>
          </p:cNvPicPr>
          <p:nvPr/>
        </p:nvPicPr>
        <p:blipFill>
          <a:blip r:embed="rId6"/>
          <a:stretch>
            <a:fillRect/>
          </a:stretch>
        </p:blipFill>
        <p:spPr>
          <a:xfrm>
            <a:off x="8253491" y="3598189"/>
            <a:ext cx="3098439" cy="2172719"/>
          </a:xfrm>
          <a:prstGeom prst="rect">
            <a:avLst/>
          </a:prstGeom>
        </p:spPr>
      </p:pic>
      <p:pic>
        <p:nvPicPr>
          <p:cNvPr id="12" name="Picture 11"/>
          <p:cNvPicPr>
            <a:picLocks noChangeAspect="1"/>
          </p:cNvPicPr>
          <p:nvPr/>
        </p:nvPicPr>
        <p:blipFill>
          <a:blip r:embed="rId7"/>
          <a:stretch>
            <a:fillRect/>
          </a:stretch>
        </p:blipFill>
        <p:spPr>
          <a:xfrm>
            <a:off x="4145729" y="4629387"/>
            <a:ext cx="3765486" cy="1734662"/>
          </a:xfrm>
          <a:prstGeom prst="rect">
            <a:avLst/>
          </a:prstGeom>
        </p:spPr>
      </p:pic>
    </p:spTree>
    <p:extLst>
      <p:ext uri="{BB962C8B-B14F-4D97-AF65-F5344CB8AC3E}">
        <p14:creationId xmlns:p14="http://schemas.microsoft.com/office/powerpoint/2010/main" val="37393675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98F98"/>
      </a:accent6>
      <a:hlink>
        <a:srgbClr val="0070C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9B069F8-C4CC-4C9C-833E-3B6DB3C3F08F}" vid="{3E815371-C035-4834-B6FA-BDD4E037F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Edwin_WhiteBackground</Template>
  <TotalTime>2306</TotalTime>
  <Words>4114</Words>
  <Application>Microsoft Office PowerPoint</Application>
  <PresentationFormat>Widescreen</PresentationFormat>
  <Paragraphs>699</Paragraphs>
  <Slides>33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等线</vt:lpstr>
      <vt:lpstr>Georgia Pro Semibold</vt:lpstr>
      <vt:lpstr>Arial</vt:lpstr>
      <vt:lpstr>Calibri</vt:lpstr>
      <vt:lpstr>Cambria</vt:lpstr>
      <vt:lpstr>Lucida Sans Unicode</vt:lpstr>
      <vt:lpstr>Verdana</vt:lpstr>
      <vt:lpstr>Office 佈景主題</vt:lpstr>
      <vt:lpstr>Micro-Course on AI for Medical Image Classification</vt:lpstr>
      <vt:lpstr>Previous Course Structure</vt:lpstr>
      <vt:lpstr>New Course Structure</vt:lpstr>
      <vt:lpstr>Medical Datasets</vt:lpstr>
      <vt:lpstr>Autism Spectrum Disorder (ASD): ABIDE I</vt:lpstr>
      <vt:lpstr>X-Ray: Guangzhou Chest X-Ray (GZCXRay)</vt:lpstr>
      <vt:lpstr>Computer Tomography (CT) Kidney: BDCTKidney</vt:lpstr>
      <vt:lpstr>Diabetic Retinopathy: IDRID</vt:lpstr>
      <vt:lpstr>Colorectal Polyps: MHIST</vt:lpstr>
      <vt:lpstr>Medical Datasets Others</vt:lpstr>
      <vt:lpstr>Medical Datasets</vt:lpstr>
      <vt:lpstr>Medical Datasets</vt:lpstr>
      <vt:lpstr>Breast Cancer Histology: BACH</vt:lpstr>
      <vt:lpstr>Lung and Colon: LC25000</vt:lpstr>
      <vt:lpstr>Lung Cancer Tissue Patches: LubLung</vt:lpstr>
      <vt:lpstr>PatchCamelyon</vt:lpstr>
      <vt:lpstr>Optical Coherence Tomography: Shanghai OCT</vt:lpstr>
      <vt:lpstr>Medical Datasets Others 2</vt:lpstr>
      <vt:lpstr>MedMNIST</vt:lpstr>
      <vt:lpstr>Taiwan Mental Illness: TAMI</vt:lpstr>
      <vt:lpstr>Alzheimer's Disease (AD): ADNI</vt:lpstr>
      <vt:lpstr>Intracranial Hemmorhage (ICA): RSNA</vt:lpstr>
      <vt:lpstr>Breast Cancer Hystopathological: BreCaHAD</vt:lpstr>
      <vt:lpstr>Colon Hystopathology: CAMEL</vt:lpstr>
      <vt:lpstr>Kidney and Lung Cancer: DHMC-Kidney/Lung</vt:lpstr>
      <vt:lpstr>Prostate Cancer: PANDA</vt:lpstr>
      <vt:lpstr>TissueNet</vt:lpstr>
      <vt:lpstr>Prostate WSI: SICAPv2</vt:lpstr>
      <vt:lpstr>Colorectal Polyps: MHIST Results</vt:lpstr>
      <vt:lpstr>Breast Cancer Histology (BACH) Results</vt:lpstr>
      <vt:lpstr>Breast Cancer Histology (BACH) Results</vt:lpstr>
      <vt:lpstr>ABIDE I Results</vt:lpstr>
      <vt:lpstr>Gleason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2025/02/04</dc:title>
  <dc:creator>edwin</dc:creator>
  <cp:lastModifiedBy>edwin</cp:lastModifiedBy>
  <cp:revision>110</cp:revision>
  <dcterms:created xsi:type="dcterms:W3CDTF">2025-02-02T05:56:31Z</dcterms:created>
  <dcterms:modified xsi:type="dcterms:W3CDTF">2025-03-22T13:53:40Z</dcterms:modified>
</cp:coreProperties>
</file>